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71" r:id="rId4"/>
    <p:sldId id="269" r:id="rId5"/>
    <p:sldId id="270" r:id="rId6"/>
    <p:sldId id="265" r:id="rId7"/>
    <p:sldId id="266" r:id="rId8"/>
    <p:sldId id="267" r:id="rId9"/>
    <p:sldId id="268" r:id="rId10"/>
    <p:sldId id="258" r:id="rId11"/>
    <p:sldId id="260" r:id="rId12"/>
    <p:sldId id="261" r:id="rId13"/>
    <p:sldId id="263" r:id="rId14"/>
    <p:sldId id="264" r:id="rId15"/>
    <p:sldId id="279" r:id="rId16"/>
    <p:sldId id="272" r:id="rId17"/>
    <p:sldId id="274" r:id="rId18"/>
    <p:sldId id="273" r:id="rId19"/>
    <p:sldId id="275" r:id="rId20"/>
    <p:sldId id="276" r:id="rId21"/>
    <p:sldId id="278" r:id="rId22"/>
    <p:sldId id="28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35"/>
    <p:restoredTop sz="95037"/>
  </p:normalViewPr>
  <p:slideViewPr>
    <p:cSldViewPr snapToGrid="0" snapToObjects="1">
      <p:cViewPr varScale="1">
        <p:scale>
          <a:sx n="87" d="100"/>
          <a:sy n="87" d="100"/>
        </p:scale>
        <p:origin x="39"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6.png"/><Relationship Id="rId12" Type="http://schemas.openxmlformats.org/officeDocument/2006/relationships/image" Target="../media/image14.sv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11" Type="http://schemas.openxmlformats.org/officeDocument/2006/relationships/image" Target="../media/image8.png"/><Relationship Id="rId5" Type="http://schemas.openxmlformats.org/officeDocument/2006/relationships/image" Target="../media/image5.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7.png"/><Relationship Id="rId14" Type="http://schemas.openxmlformats.org/officeDocument/2006/relationships/image" Target="../media/image1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6.png"/><Relationship Id="rId12" Type="http://schemas.openxmlformats.org/officeDocument/2006/relationships/image" Target="../media/image14.sv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11" Type="http://schemas.openxmlformats.org/officeDocument/2006/relationships/image" Target="../media/image8.png"/><Relationship Id="rId5" Type="http://schemas.openxmlformats.org/officeDocument/2006/relationships/image" Target="../media/image5.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7.png"/><Relationship Id="rId1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18/5/colors/Iconchunking_neutralicon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dgm:fillClrLst>
    <dgm:linClrLst meth="repeat">
      <a:schemeClr val="lt1">
        <a:alpha val="0"/>
      </a:schemeClr>
    </dgm:linClrLst>
    <dgm:effectClrLst/>
    <dgm:txLinClrLst/>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001F75-AFD4-4210-8099-7C3F1F0CCD61}" type="doc">
      <dgm:prSet loTypeId="urn:microsoft.com/office/officeart/2018/5/layout/IconCircleLabelList" loCatId="icon" qsTypeId="urn:microsoft.com/office/officeart/2005/8/quickstyle/simple1" qsCatId="simple" csTypeId="urn:microsoft.com/office/officeart/2018/5/colors/Iconchunking_neutralicon_accent2_2" csCatId="accent2" phldr="1"/>
      <dgm:spPr/>
      <dgm:t>
        <a:bodyPr/>
        <a:lstStyle/>
        <a:p>
          <a:endParaRPr lang="en-US"/>
        </a:p>
      </dgm:t>
    </dgm:pt>
    <dgm:pt modelId="{B4C789BB-DFEE-49AC-B6E5-7CD2DEA7A3C9}">
      <dgm:prSet/>
      <dgm:spPr/>
      <dgm:t>
        <a:bodyPr/>
        <a:lstStyle/>
        <a:p>
          <a:pPr>
            <a:lnSpc>
              <a:spcPct val="100000"/>
            </a:lnSpc>
            <a:defRPr cap="all"/>
          </a:pPr>
          <a:r>
            <a:rPr lang="en-US" b="1"/>
            <a:t>Purpose- to provide an update re the ” refresh” of TCE’s strategic plan</a:t>
          </a:r>
          <a:r>
            <a:rPr lang="en-US"/>
            <a:t> </a:t>
          </a:r>
        </a:p>
      </dgm:t>
    </dgm:pt>
    <dgm:pt modelId="{F41CD720-6BA5-40B8-8E5C-8512FC15248C}" type="parTrans" cxnId="{31159FC4-95A4-4F2E-9F01-B7E36A028282}">
      <dgm:prSet/>
      <dgm:spPr/>
      <dgm:t>
        <a:bodyPr/>
        <a:lstStyle/>
        <a:p>
          <a:endParaRPr lang="en-US"/>
        </a:p>
      </dgm:t>
    </dgm:pt>
    <dgm:pt modelId="{4AECB0E8-B3B0-42A2-B31E-7034E259044D}" type="sibTrans" cxnId="{31159FC4-95A4-4F2E-9F01-B7E36A028282}">
      <dgm:prSet/>
      <dgm:spPr/>
      <dgm:t>
        <a:bodyPr/>
        <a:lstStyle/>
        <a:p>
          <a:endParaRPr lang="en-US"/>
        </a:p>
      </dgm:t>
    </dgm:pt>
    <dgm:pt modelId="{7C431F8A-0539-42DC-B9E2-2FA0ABE5F675}">
      <dgm:prSet/>
      <dgm:spPr/>
      <dgm:t>
        <a:bodyPr/>
        <a:lstStyle/>
        <a:p>
          <a:pPr>
            <a:lnSpc>
              <a:spcPct val="100000"/>
            </a:lnSpc>
            <a:defRPr cap="all"/>
          </a:pPr>
          <a:r>
            <a:rPr lang="en-US"/>
            <a:t>Since the last strategic plan, we have achieved a lot </a:t>
          </a:r>
        </a:p>
      </dgm:t>
    </dgm:pt>
    <dgm:pt modelId="{275BA5BF-1644-460F-A94E-990B8AF5D18D}" type="parTrans" cxnId="{D65EB094-3251-4F78-83A2-2F274511BEDC}">
      <dgm:prSet/>
      <dgm:spPr/>
      <dgm:t>
        <a:bodyPr/>
        <a:lstStyle/>
        <a:p>
          <a:endParaRPr lang="en-US"/>
        </a:p>
      </dgm:t>
    </dgm:pt>
    <dgm:pt modelId="{9F1B17B3-C8A9-45E3-A8AE-1698FAC5FCA9}" type="sibTrans" cxnId="{D65EB094-3251-4F78-83A2-2F274511BEDC}">
      <dgm:prSet/>
      <dgm:spPr/>
      <dgm:t>
        <a:bodyPr/>
        <a:lstStyle/>
        <a:p>
          <a:endParaRPr lang="en-US"/>
        </a:p>
      </dgm:t>
    </dgm:pt>
    <dgm:pt modelId="{B897693A-2B1B-4DE2-BBCD-7293125D510A}">
      <dgm:prSet/>
      <dgm:spPr/>
      <dgm:t>
        <a:bodyPr/>
        <a:lstStyle/>
        <a:p>
          <a:pPr>
            <a:lnSpc>
              <a:spcPct val="100000"/>
            </a:lnSpc>
            <a:defRPr cap="all"/>
          </a:pPr>
          <a:r>
            <a:rPr lang="en-US"/>
            <a:t>Background – why refresh?; process &amp; activities </a:t>
          </a:r>
        </a:p>
      </dgm:t>
    </dgm:pt>
    <dgm:pt modelId="{10A1A6D4-4BB8-460C-BCBA-39A6D714DA9F}" type="parTrans" cxnId="{13C3B960-B138-4F4F-85FC-D449C5994242}">
      <dgm:prSet/>
      <dgm:spPr/>
      <dgm:t>
        <a:bodyPr/>
        <a:lstStyle/>
        <a:p>
          <a:endParaRPr lang="en-US"/>
        </a:p>
      </dgm:t>
    </dgm:pt>
    <dgm:pt modelId="{1C8DE40A-FD0E-47B7-9779-5E697B503FC0}" type="sibTrans" cxnId="{13C3B960-B138-4F4F-85FC-D449C5994242}">
      <dgm:prSet/>
      <dgm:spPr/>
      <dgm:t>
        <a:bodyPr/>
        <a:lstStyle/>
        <a:p>
          <a:endParaRPr lang="en-US"/>
        </a:p>
      </dgm:t>
    </dgm:pt>
    <dgm:pt modelId="{56DC3266-608A-4B44-B97F-E3944D2591ED}">
      <dgm:prSet/>
      <dgm:spPr/>
      <dgm:t>
        <a:bodyPr/>
        <a:lstStyle/>
        <a:p>
          <a:pPr>
            <a:lnSpc>
              <a:spcPct val="100000"/>
            </a:lnSpc>
            <a:defRPr cap="all"/>
          </a:pPr>
          <a:r>
            <a:rPr lang="en-US"/>
            <a:t>The framework- Mission, values and vision 2025 </a:t>
          </a:r>
        </a:p>
      </dgm:t>
    </dgm:pt>
    <dgm:pt modelId="{16E614F7-CBCE-4E8E-8F31-F2827A42289D}" type="parTrans" cxnId="{6E0DE7B7-7463-4DD7-9FA5-11BEF198D648}">
      <dgm:prSet/>
      <dgm:spPr/>
      <dgm:t>
        <a:bodyPr/>
        <a:lstStyle/>
        <a:p>
          <a:endParaRPr lang="en-US"/>
        </a:p>
      </dgm:t>
    </dgm:pt>
    <dgm:pt modelId="{4D99892A-24E3-4056-890A-AF203F10B6EF}" type="sibTrans" cxnId="{6E0DE7B7-7463-4DD7-9FA5-11BEF198D648}">
      <dgm:prSet/>
      <dgm:spPr/>
      <dgm:t>
        <a:bodyPr/>
        <a:lstStyle/>
        <a:p>
          <a:endParaRPr lang="en-US"/>
        </a:p>
      </dgm:t>
    </dgm:pt>
    <dgm:pt modelId="{0E91BEA0-4EBB-41B8-A6FC-90D10AA7E92D}">
      <dgm:prSet/>
      <dgm:spPr/>
      <dgm:t>
        <a:bodyPr/>
        <a:lstStyle/>
        <a:p>
          <a:pPr>
            <a:lnSpc>
              <a:spcPct val="100000"/>
            </a:lnSpc>
            <a:defRPr cap="all"/>
          </a:pPr>
          <a:r>
            <a:rPr lang="en-US"/>
            <a:t>Taking stock- strategic issues and big questions </a:t>
          </a:r>
        </a:p>
      </dgm:t>
    </dgm:pt>
    <dgm:pt modelId="{0ABF15AA-8233-4879-BF95-E9A41742DE3B}" type="parTrans" cxnId="{ADF1FAE5-A9CE-4A69-9412-935FAF946CC5}">
      <dgm:prSet/>
      <dgm:spPr/>
      <dgm:t>
        <a:bodyPr/>
        <a:lstStyle/>
        <a:p>
          <a:endParaRPr lang="en-US"/>
        </a:p>
      </dgm:t>
    </dgm:pt>
    <dgm:pt modelId="{3796AD4E-F314-4C4C-8F32-C76F8A79DE61}" type="sibTrans" cxnId="{ADF1FAE5-A9CE-4A69-9412-935FAF946CC5}">
      <dgm:prSet/>
      <dgm:spPr/>
      <dgm:t>
        <a:bodyPr/>
        <a:lstStyle/>
        <a:p>
          <a:endParaRPr lang="en-US"/>
        </a:p>
      </dgm:t>
    </dgm:pt>
    <dgm:pt modelId="{4E633613-BDC8-40EA-B489-6B217794C283}">
      <dgm:prSet/>
      <dgm:spPr/>
      <dgm:t>
        <a:bodyPr/>
        <a:lstStyle/>
        <a:p>
          <a:pPr>
            <a:lnSpc>
              <a:spcPct val="100000"/>
            </a:lnSpc>
            <a:defRPr cap="all"/>
          </a:pPr>
          <a:r>
            <a:rPr lang="en-US"/>
            <a:t>Strategic Directions </a:t>
          </a:r>
        </a:p>
      </dgm:t>
    </dgm:pt>
    <dgm:pt modelId="{EA982C7D-BB57-46B1-AE7B-1F4F059A0FC8}" type="parTrans" cxnId="{92F99A3A-6F44-4C15-AF38-9853C30028D5}">
      <dgm:prSet/>
      <dgm:spPr/>
      <dgm:t>
        <a:bodyPr/>
        <a:lstStyle/>
        <a:p>
          <a:endParaRPr lang="en-US"/>
        </a:p>
      </dgm:t>
    </dgm:pt>
    <dgm:pt modelId="{2BA270E2-308E-49DE-BA9B-2A26C9A1A541}" type="sibTrans" cxnId="{92F99A3A-6F44-4C15-AF38-9853C30028D5}">
      <dgm:prSet/>
      <dgm:spPr/>
      <dgm:t>
        <a:bodyPr/>
        <a:lstStyle/>
        <a:p>
          <a:endParaRPr lang="en-US"/>
        </a:p>
      </dgm:t>
    </dgm:pt>
    <dgm:pt modelId="{0B4046B7-39B1-49D0-AE69-CB351C81CDF6}">
      <dgm:prSet/>
      <dgm:spPr/>
      <dgm:t>
        <a:bodyPr/>
        <a:lstStyle/>
        <a:p>
          <a:pPr>
            <a:lnSpc>
              <a:spcPct val="100000"/>
            </a:lnSpc>
            <a:defRPr cap="all"/>
          </a:pPr>
          <a:r>
            <a:rPr lang="en-US"/>
            <a:t>The ” home stretch” – action planning and project completion </a:t>
          </a:r>
        </a:p>
      </dgm:t>
    </dgm:pt>
    <dgm:pt modelId="{B40C1BE7-5C82-43A2-960B-AEA79C2303D3}" type="parTrans" cxnId="{400B4FBC-17D3-44A4-9C90-BDCF88ED88AD}">
      <dgm:prSet/>
      <dgm:spPr/>
      <dgm:t>
        <a:bodyPr/>
        <a:lstStyle/>
        <a:p>
          <a:endParaRPr lang="en-US"/>
        </a:p>
      </dgm:t>
    </dgm:pt>
    <dgm:pt modelId="{660E1FFC-C1D6-44C0-90FC-25374D655988}" type="sibTrans" cxnId="{400B4FBC-17D3-44A4-9C90-BDCF88ED88AD}">
      <dgm:prSet/>
      <dgm:spPr/>
      <dgm:t>
        <a:bodyPr/>
        <a:lstStyle/>
        <a:p>
          <a:endParaRPr lang="en-US"/>
        </a:p>
      </dgm:t>
    </dgm:pt>
    <dgm:pt modelId="{C6F260DC-7742-49C4-AF7D-099535A2D778}" type="pres">
      <dgm:prSet presAssocID="{29001F75-AFD4-4210-8099-7C3F1F0CCD61}" presName="root" presStyleCnt="0">
        <dgm:presLayoutVars>
          <dgm:dir/>
          <dgm:resizeHandles val="exact"/>
        </dgm:presLayoutVars>
      </dgm:prSet>
      <dgm:spPr/>
      <dgm:t>
        <a:bodyPr/>
        <a:lstStyle/>
        <a:p>
          <a:endParaRPr lang="en-US"/>
        </a:p>
      </dgm:t>
    </dgm:pt>
    <dgm:pt modelId="{E7977B95-4991-4CE0-844C-0C1D16EF2BFC}" type="pres">
      <dgm:prSet presAssocID="{B4C789BB-DFEE-49AC-B6E5-7CD2DEA7A3C9}" presName="compNode" presStyleCnt="0"/>
      <dgm:spPr/>
    </dgm:pt>
    <dgm:pt modelId="{B61883B0-D50E-4E5E-93AE-09E59554FB44}" type="pres">
      <dgm:prSet presAssocID="{B4C789BB-DFEE-49AC-B6E5-7CD2DEA7A3C9}" presName="iconBgRect" presStyleLbl="bgShp" presStyleIdx="0" presStyleCnt="7"/>
      <dgm:spPr/>
    </dgm:pt>
    <dgm:pt modelId="{7F55B222-617A-4ACB-8E3F-C362B08835EB}" type="pres">
      <dgm:prSet presAssocID="{B4C789BB-DFEE-49AC-B6E5-7CD2DEA7A3C9}"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Playbook"/>
        </a:ext>
      </dgm:extLst>
    </dgm:pt>
    <dgm:pt modelId="{CDDA5F12-B35E-4F01-B492-76648FC31BA7}" type="pres">
      <dgm:prSet presAssocID="{B4C789BB-DFEE-49AC-B6E5-7CD2DEA7A3C9}" presName="spaceRect" presStyleCnt="0"/>
      <dgm:spPr/>
    </dgm:pt>
    <dgm:pt modelId="{01738358-54EB-4DBB-9AB8-BE9654928B14}" type="pres">
      <dgm:prSet presAssocID="{B4C789BB-DFEE-49AC-B6E5-7CD2DEA7A3C9}" presName="textRect" presStyleLbl="revTx" presStyleIdx="0" presStyleCnt="7">
        <dgm:presLayoutVars>
          <dgm:chMax val="1"/>
          <dgm:chPref val="1"/>
        </dgm:presLayoutVars>
      </dgm:prSet>
      <dgm:spPr/>
      <dgm:t>
        <a:bodyPr/>
        <a:lstStyle/>
        <a:p>
          <a:endParaRPr lang="en-US"/>
        </a:p>
      </dgm:t>
    </dgm:pt>
    <dgm:pt modelId="{102B4297-48D1-45C3-805E-77D8F488FD4A}" type="pres">
      <dgm:prSet presAssocID="{4AECB0E8-B3B0-42A2-B31E-7034E259044D}" presName="sibTrans" presStyleCnt="0"/>
      <dgm:spPr/>
    </dgm:pt>
    <dgm:pt modelId="{778ABAA2-F91A-4AF5-BFEE-F31075E0F148}" type="pres">
      <dgm:prSet presAssocID="{7C431F8A-0539-42DC-B9E2-2FA0ABE5F675}" presName="compNode" presStyleCnt="0"/>
      <dgm:spPr/>
    </dgm:pt>
    <dgm:pt modelId="{9CE938FE-59B0-42C3-A628-680CEC5A3656}" type="pres">
      <dgm:prSet presAssocID="{7C431F8A-0539-42DC-B9E2-2FA0ABE5F675}" presName="iconBgRect" presStyleLbl="bgShp" presStyleIdx="1" presStyleCnt="7"/>
      <dgm:spPr/>
    </dgm:pt>
    <dgm:pt modelId="{ADDB4ACD-C2B0-4003-B94B-0CABBB53E85B}" type="pres">
      <dgm:prSet presAssocID="{7C431F8A-0539-42DC-B9E2-2FA0ABE5F675}"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extLst>
        <a:ext uri="{E40237B7-FDA0-4F09-8148-C483321AD2D9}">
          <dgm14:cNvPr xmlns:dgm14="http://schemas.microsoft.com/office/drawing/2010/diagram" id="0" name="" descr="Checkmark"/>
        </a:ext>
      </dgm:extLst>
    </dgm:pt>
    <dgm:pt modelId="{A908833B-F4AD-4C00-97D4-DC3E42060CC9}" type="pres">
      <dgm:prSet presAssocID="{7C431F8A-0539-42DC-B9E2-2FA0ABE5F675}" presName="spaceRect" presStyleCnt="0"/>
      <dgm:spPr/>
    </dgm:pt>
    <dgm:pt modelId="{284FD14B-334B-4A75-A61A-4DAC9462B6C1}" type="pres">
      <dgm:prSet presAssocID="{7C431F8A-0539-42DC-B9E2-2FA0ABE5F675}" presName="textRect" presStyleLbl="revTx" presStyleIdx="1" presStyleCnt="7">
        <dgm:presLayoutVars>
          <dgm:chMax val="1"/>
          <dgm:chPref val="1"/>
        </dgm:presLayoutVars>
      </dgm:prSet>
      <dgm:spPr/>
      <dgm:t>
        <a:bodyPr/>
        <a:lstStyle/>
        <a:p>
          <a:endParaRPr lang="en-US"/>
        </a:p>
      </dgm:t>
    </dgm:pt>
    <dgm:pt modelId="{92B76013-04A6-4D31-87B2-6F8D35A1D202}" type="pres">
      <dgm:prSet presAssocID="{9F1B17B3-C8A9-45E3-A8AE-1698FAC5FCA9}" presName="sibTrans" presStyleCnt="0"/>
      <dgm:spPr/>
    </dgm:pt>
    <dgm:pt modelId="{047D905F-2D48-4CDD-BA93-B57F05BE5402}" type="pres">
      <dgm:prSet presAssocID="{B897693A-2B1B-4DE2-BBCD-7293125D510A}" presName="compNode" presStyleCnt="0"/>
      <dgm:spPr/>
    </dgm:pt>
    <dgm:pt modelId="{6F82037E-8FF1-41AB-8406-79873D1797C0}" type="pres">
      <dgm:prSet presAssocID="{B897693A-2B1B-4DE2-BBCD-7293125D510A}" presName="iconBgRect" presStyleLbl="bgShp" presStyleIdx="2" presStyleCnt="7"/>
      <dgm:spPr/>
    </dgm:pt>
    <dgm:pt modelId="{EFF94D97-9F31-481C-9AE9-8EC3E8F10C87}" type="pres">
      <dgm:prSet presAssocID="{B897693A-2B1B-4DE2-BBCD-7293125D510A}"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id="0" name="" descr="Refresh"/>
        </a:ext>
      </dgm:extLst>
    </dgm:pt>
    <dgm:pt modelId="{56FE43A2-4B53-4474-9DA6-7D47473A7DAF}" type="pres">
      <dgm:prSet presAssocID="{B897693A-2B1B-4DE2-BBCD-7293125D510A}" presName="spaceRect" presStyleCnt="0"/>
      <dgm:spPr/>
    </dgm:pt>
    <dgm:pt modelId="{31011E49-FB7B-4A3A-AB81-402AF26B8A0D}" type="pres">
      <dgm:prSet presAssocID="{B897693A-2B1B-4DE2-BBCD-7293125D510A}" presName="textRect" presStyleLbl="revTx" presStyleIdx="2" presStyleCnt="7">
        <dgm:presLayoutVars>
          <dgm:chMax val="1"/>
          <dgm:chPref val="1"/>
        </dgm:presLayoutVars>
      </dgm:prSet>
      <dgm:spPr/>
      <dgm:t>
        <a:bodyPr/>
        <a:lstStyle/>
        <a:p>
          <a:endParaRPr lang="en-US"/>
        </a:p>
      </dgm:t>
    </dgm:pt>
    <dgm:pt modelId="{B80512CC-5F72-4C84-8983-7E1441533F97}" type="pres">
      <dgm:prSet presAssocID="{1C8DE40A-FD0E-47B7-9779-5E697B503FC0}" presName="sibTrans" presStyleCnt="0"/>
      <dgm:spPr/>
    </dgm:pt>
    <dgm:pt modelId="{B30F638B-E91E-4F7A-86E9-A6273BA40C7C}" type="pres">
      <dgm:prSet presAssocID="{56DC3266-608A-4B44-B97F-E3944D2591ED}" presName="compNode" presStyleCnt="0"/>
      <dgm:spPr/>
    </dgm:pt>
    <dgm:pt modelId="{CD8A3E81-9AF4-4363-B8F9-0B49FF23B647}" type="pres">
      <dgm:prSet presAssocID="{56DC3266-608A-4B44-B97F-E3944D2591ED}" presName="iconBgRect" presStyleLbl="bgShp" presStyleIdx="3" presStyleCnt="7"/>
      <dgm:spPr/>
    </dgm:pt>
    <dgm:pt modelId="{ADE6585F-FACE-4958-9009-17B242207A40}" type="pres">
      <dgm:prSet presAssocID="{56DC3266-608A-4B44-B97F-E3944D2591ED}"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a:noFill/>
        </a:ln>
      </dgm:spPr>
      <dgm:extLst>
        <a:ext uri="{E40237B7-FDA0-4F09-8148-C483321AD2D9}">
          <dgm14:cNvPr xmlns:dgm14="http://schemas.microsoft.com/office/drawing/2010/diagram" id="0" name="" descr="Telescope"/>
        </a:ext>
      </dgm:extLst>
    </dgm:pt>
    <dgm:pt modelId="{0DF43855-E6DB-4439-A36A-A10B82C64E8C}" type="pres">
      <dgm:prSet presAssocID="{56DC3266-608A-4B44-B97F-E3944D2591ED}" presName="spaceRect" presStyleCnt="0"/>
      <dgm:spPr/>
    </dgm:pt>
    <dgm:pt modelId="{3373255B-6AEC-41F3-8ACC-FDB7652AF3FA}" type="pres">
      <dgm:prSet presAssocID="{56DC3266-608A-4B44-B97F-E3944D2591ED}" presName="textRect" presStyleLbl="revTx" presStyleIdx="3" presStyleCnt="7">
        <dgm:presLayoutVars>
          <dgm:chMax val="1"/>
          <dgm:chPref val="1"/>
        </dgm:presLayoutVars>
      </dgm:prSet>
      <dgm:spPr/>
      <dgm:t>
        <a:bodyPr/>
        <a:lstStyle/>
        <a:p>
          <a:endParaRPr lang="en-US"/>
        </a:p>
      </dgm:t>
    </dgm:pt>
    <dgm:pt modelId="{A49B9C7E-DB05-4DB4-AF5F-4FBD1D67C3E0}" type="pres">
      <dgm:prSet presAssocID="{4D99892A-24E3-4056-890A-AF203F10B6EF}" presName="sibTrans" presStyleCnt="0"/>
      <dgm:spPr/>
    </dgm:pt>
    <dgm:pt modelId="{586CAE22-D99C-4129-A08F-EACECBC1D959}" type="pres">
      <dgm:prSet presAssocID="{0E91BEA0-4EBB-41B8-A6FC-90D10AA7E92D}" presName="compNode" presStyleCnt="0"/>
      <dgm:spPr/>
    </dgm:pt>
    <dgm:pt modelId="{77CB3747-3C8C-4252-BE45-174A3C4167B7}" type="pres">
      <dgm:prSet presAssocID="{0E91BEA0-4EBB-41B8-A6FC-90D10AA7E92D}" presName="iconBgRect" presStyleLbl="bgShp" presStyleIdx="4" presStyleCnt="7"/>
      <dgm:spPr/>
    </dgm:pt>
    <dgm:pt modelId="{6657CADA-AEF7-4254-8A03-0C89C4D75FAA}" type="pres">
      <dgm:prSet presAssocID="{0E91BEA0-4EBB-41B8-A6FC-90D10AA7E92D}"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a:blipFill>
        <a:ln>
          <a:noFill/>
        </a:ln>
      </dgm:spPr>
      <dgm:extLst>
        <a:ext uri="{E40237B7-FDA0-4F09-8148-C483321AD2D9}">
          <dgm14:cNvPr xmlns:dgm14="http://schemas.microsoft.com/office/drawing/2010/diagram" id="0" name="" descr="Head with Gears"/>
        </a:ext>
      </dgm:extLst>
    </dgm:pt>
    <dgm:pt modelId="{0C1099BA-9D4A-4871-8837-F3003DE7AB04}" type="pres">
      <dgm:prSet presAssocID="{0E91BEA0-4EBB-41B8-A6FC-90D10AA7E92D}" presName="spaceRect" presStyleCnt="0"/>
      <dgm:spPr/>
    </dgm:pt>
    <dgm:pt modelId="{E4699D97-96B3-493A-B9E6-478A4406DFAD}" type="pres">
      <dgm:prSet presAssocID="{0E91BEA0-4EBB-41B8-A6FC-90D10AA7E92D}" presName="textRect" presStyleLbl="revTx" presStyleIdx="4" presStyleCnt="7">
        <dgm:presLayoutVars>
          <dgm:chMax val="1"/>
          <dgm:chPref val="1"/>
        </dgm:presLayoutVars>
      </dgm:prSet>
      <dgm:spPr/>
      <dgm:t>
        <a:bodyPr/>
        <a:lstStyle/>
        <a:p>
          <a:endParaRPr lang="en-US"/>
        </a:p>
      </dgm:t>
    </dgm:pt>
    <dgm:pt modelId="{7DD7523C-77C0-4369-9F1F-F8B2320E83EF}" type="pres">
      <dgm:prSet presAssocID="{3796AD4E-F314-4C4C-8F32-C76F8A79DE61}" presName="sibTrans" presStyleCnt="0"/>
      <dgm:spPr/>
    </dgm:pt>
    <dgm:pt modelId="{D2D7E9DE-1EC8-41C9-93FD-53DAFCE43345}" type="pres">
      <dgm:prSet presAssocID="{4E633613-BDC8-40EA-B489-6B217794C283}" presName="compNode" presStyleCnt="0"/>
      <dgm:spPr/>
    </dgm:pt>
    <dgm:pt modelId="{577D60C5-9D7A-4544-9DD0-C20F5E8F3E3B}" type="pres">
      <dgm:prSet presAssocID="{4E633613-BDC8-40EA-B489-6B217794C283}" presName="iconBgRect" presStyleLbl="bgShp" presStyleIdx="5" presStyleCnt="7"/>
      <dgm:spPr/>
    </dgm:pt>
    <dgm:pt modelId="{E79A1763-B38D-4C7C-9C14-0E5BB664B879}" type="pres">
      <dgm:prSet presAssocID="{4E633613-BDC8-40EA-B489-6B217794C283}"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a:blipFill>
        <a:ln>
          <a:noFill/>
        </a:ln>
      </dgm:spPr>
      <dgm:extLst>
        <a:ext uri="{E40237B7-FDA0-4F09-8148-C483321AD2D9}">
          <dgm14:cNvPr xmlns:dgm14="http://schemas.microsoft.com/office/drawing/2010/diagram" id="0" name="" descr="Map with pin"/>
        </a:ext>
      </dgm:extLst>
    </dgm:pt>
    <dgm:pt modelId="{ED56992C-84B6-4E21-BCB0-F1E526B4B7A4}" type="pres">
      <dgm:prSet presAssocID="{4E633613-BDC8-40EA-B489-6B217794C283}" presName="spaceRect" presStyleCnt="0"/>
      <dgm:spPr/>
    </dgm:pt>
    <dgm:pt modelId="{478CF59E-AD03-4B30-8CC6-E2AFE889B397}" type="pres">
      <dgm:prSet presAssocID="{4E633613-BDC8-40EA-B489-6B217794C283}" presName="textRect" presStyleLbl="revTx" presStyleIdx="5" presStyleCnt="7">
        <dgm:presLayoutVars>
          <dgm:chMax val="1"/>
          <dgm:chPref val="1"/>
        </dgm:presLayoutVars>
      </dgm:prSet>
      <dgm:spPr/>
      <dgm:t>
        <a:bodyPr/>
        <a:lstStyle/>
        <a:p>
          <a:endParaRPr lang="en-US"/>
        </a:p>
      </dgm:t>
    </dgm:pt>
    <dgm:pt modelId="{BD2ED6E5-0FB9-4D27-9EEE-DC3B9319B073}" type="pres">
      <dgm:prSet presAssocID="{2BA270E2-308E-49DE-BA9B-2A26C9A1A541}" presName="sibTrans" presStyleCnt="0"/>
      <dgm:spPr/>
    </dgm:pt>
    <dgm:pt modelId="{72DD59AD-7566-4A9C-87C7-F76016E7FD14}" type="pres">
      <dgm:prSet presAssocID="{0B4046B7-39B1-49D0-AE69-CB351C81CDF6}" presName="compNode" presStyleCnt="0"/>
      <dgm:spPr/>
    </dgm:pt>
    <dgm:pt modelId="{099EE31D-238E-4E60-BCF8-8ED0B39F00F1}" type="pres">
      <dgm:prSet presAssocID="{0B4046B7-39B1-49D0-AE69-CB351C81CDF6}" presName="iconBgRect" presStyleLbl="bgShp" presStyleIdx="6" presStyleCnt="7"/>
      <dgm:spPr/>
    </dgm:pt>
    <dgm:pt modelId="{746DDD91-8D1F-4FCD-8776-A19AA3956877}" type="pres">
      <dgm:prSet presAssocID="{0B4046B7-39B1-49D0-AE69-CB351C81CDF6}"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xmlns="" r:embed="rId14"/>
              </a:ext>
            </a:extLst>
          </a:blip>
          <a:stretch>
            <a:fillRect/>
          </a:stretch>
        </a:blipFill>
        <a:ln>
          <a:noFill/>
        </a:ln>
      </dgm:spPr>
      <dgm:extLst>
        <a:ext uri="{E40237B7-FDA0-4F09-8148-C483321AD2D9}">
          <dgm14:cNvPr xmlns:dgm14="http://schemas.microsoft.com/office/drawing/2010/diagram" id="0" name="" descr="Crawl"/>
        </a:ext>
      </dgm:extLst>
    </dgm:pt>
    <dgm:pt modelId="{1751782B-25E3-4E1C-862E-C4C8A7EC356F}" type="pres">
      <dgm:prSet presAssocID="{0B4046B7-39B1-49D0-AE69-CB351C81CDF6}" presName="spaceRect" presStyleCnt="0"/>
      <dgm:spPr/>
    </dgm:pt>
    <dgm:pt modelId="{00874449-3410-4421-9AE3-873ACC5C5D09}" type="pres">
      <dgm:prSet presAssocID="{0B4046B7-39B1-49D0-AE69-CB351C81CDF6}" presName="textRect" presStyleLbl="revTx" presStyleIdx="6" presStyleCnt="7">
        <dgm:presLayoutVars>
          <dgm:chMax val="1"/>
          <dgm:chPref val="1"/>
        </dgm:presLayoutVars>
      </dgm:prSet>
      <dgm:spPr/>
      <dgm:t>
        <a:bodyPr/>
        <a:lstStyle/>
        <a:p>
          <a:endParaRPr lang="en-US"/>
        </a:p>
      </dgm:t>
    </dgm:pt>
  </dgm:ptLst>
  <dgm:cxnLst>
    <dgm:cxn modelId="{15AFE966-D41B-7149-BDB2-079BAE0ECCA3}" type="presOf" srcId="{0E91BEA0-4EBB-41B8-A6FC-90D10AA7E92D}" destId="{E4699D97-96B3-493A-B9E6-478A4406DFAD}" srcOrd="0" destOrd="0" presId="urn:microsoft.com/office/officeart/2018/5/layout/IconCircleLabelList"/>
    <dgm:cxn modelId="{ADF1FAE5-A9CE-4A69-9412-935FAF946CC5}" srcId="{29001F75-AFD4-4210-8099-7C3F1F0CCD61}" destId="{0E91BEA0-4EBB-41B8-A6FC-90D10AA7E92D}" srcOrd="4" destOrd="0" parTransId="{0ABF15AA-8233-4879-BF95-E9A41742DE3B}" sibTransId="{3796AD4E-F314-4C4C-8F32-C76F8A79DE61}"/>
    <dgm:cxn modelId="{13C3B960-B138-4F4F-85FC-D449C5994242}" srcId="{29001F75-AFD4-4210-8099-7C3F1F0CCD61}" destId="{B897693A-2B1B-4DE2-BBCD-7293125D510A}" srcOrd="2" destOrd="0" parTransId="{10A1A6D4-4BB8-460C-BCBA-39A6D714DA9F}" sibTransId="{1C8DE40A-FD0E-47B7-9779-5E697B503FC0}"/>
    <dgm:cxn modelId="{400B4FBC-17D3-44A4-9C90-BDCF88ED88AD}" srcId="{29001F75-AFD4-4210-8099-7C3F1F0CCD61}" destId="{0B4046B7-39B1-49D0-AE69-CB351C81CDF6}" srcOrd="6" destOrd="0" parTransId="{B40C1BE7-5C82-43A2-960B-AEA79C2303D3}" sibTransId="{660E1FFC-C1D6-44C0-90FC-25374D655988}"/>
    <dgm:cxn modelId="{7A721BAF-8008-834D-A9EF-A6675F14AA8E}" type="presOf" srcId="{56DC3266-608A-4B44-B97F-E3944D2591ED}" destId="{3373255B-6AEC-41F3-8ACC-FDB7652AF3FA}" srcOrd="0" destOrd="0" presId="urn:microsoft.com/office/officeart/2018/5/layout/IconCircleLabelList"/>
    <dgm:cxn modelId="{DFA679CA-ECA8-E446-83EC-F08D65900D0A}" type="presOf" srcId="{0B4046B7-39B1-49D0-AE69-CB351C81CDF6}" destId="{00874449-3410-4421-9AE3-873ACC5C5D09}" srcOrd="0" destOrd="0" presId="urn:microsoft.com/office/officeart/2018/5/layout/IconCircleLabelList"/>
    <dgm:cxn modelId="{70E53A4F-6709-5542-9F82-A5B6FF4D51C1}" type="presOf" srcId="{29001F75-AFD4-4210-8099-7C3F1F0CCD61}" destId="{C6F260DC-7742-49C4-AF7D-099535A2D778}" srcOrd="0" destOrd="0" presId="urn:microsoft.com/office/officeart/2018/5/layout/IconCircleLabelList"/>
    <dgm:cxn modelId="{D65EB094-3251-4F78-83A2-2F274511BEDC}" srcId="{29001F75-AFD4-4210-8099-7C3F1F0CCD61}" destId="{7C431F8A-0539-42DC-B9E2-2FA0ABE5F675}" srcOrd="1" destOrd="0" parTransId="{275BA5BF-1644-460F-A94E-990B8AF5D18D}" sibTransId="{9F1B17B3-C8A9-45E3-A8AE-1698FAC5FCA9}"/>
    <dgm:cxn modelId="{85FF946E-E3A6-2F49-B42B-9F31CB208233}" type="presOf" srcId="{B4C789BB-DFEE-49AC-B6E5-7CD2DEA7A3C9}" destId="{01738358-54EB-4DBB-9AB8-BE9654928B14}" srcOrd="0" destOrd="0" presId="urn:microsoft.com/office/officeart/2018/5/layout/IconCircleLabelList"/>
    <dgm:cxn modelId="{271E2674-79D4-0840-A10B-27314D02796B}" type="presOf" srcId="{4E633613-BDC8-40EA-B489-6B217794C283}" destId="{478CF59E-AD03-4B30-8CC6-E2AFE889B397}" srcOrd="0" destOrd="0" presId="urn:microsoft.com/office/officeart/2018/5/layout/IconCircleLabelList"/>
    <dgm:cxn modelId="{1FCFA537-D9D1-0740-9149-9F176B3FF714}" type="presOf" srcId="{B897693A-2B1B-4DE2-BBCD-7293125D510A}" destId="{31011E49-FB7B-4A3A-AB81-402AF26B8A0D}" srcOrd="0" destOrd="0" presId="urn:microsoft.com/office/officeart/2018/5/layout/IconCircleLabelList"/>
    <dgm:cxn modelId="{92F99A3A-6F44-4C15-AF38-9853C30028D5}" srcId="{29001F75-AFD4-4210-8099-7C3F1F0CCD61}" destId="{4E633613-BDC8-40EA-B489-6B217794C283}" srcOrd="5" destOrd="0" parTransId="{EA982C7D-BB57-46B1-AE7B-1F4F059A0FC8}" sibTransId="{2BA270E2-308E-49DE-BA9B-2A26C9A1A541}"/>
    <dgm:cxn modelId="{6E0DE7B7-7463-4DD7-9FA5-11BEF198D648}" srcId="{29001F75-AFD4-4210-8099-7C3F1F0CCD61}" destId="{56DC3266-608A-4B44-B97F-E3944D2591ED}" srcOrd="3" destOrd="0" parTransId="{16E614F7-CBCE-4E8E-8F31-F2827A42289D}" sibTransId="{4D99892A-24E3-4056-890A-AF203F10B6EF}"/>
    <dgm:cxn modelId="{1C4021F1-B6B1-EC4F-95E6-252F62E2A79F}" type="presOf" srcId="{7C431F8A-0539-42DC-B9E2-2FA0ABE5F675}" destId="{284FD14B-334B-4A75-A61A-4DAC9462B6C1}" srcOrd="0" destOrd="0" presId="urn:microsoft.com/office/officeart/2018/5/layout/IconCircleLabelList"/>
    <dgm:cxn modelId="{31159FC4-95A4-4F2E-9F01-B7E36A028282}" srcId="{29001F75-AFD4-4210-8099-7C3F1F0CCD61}" destId="{B4C789BB-DFEE-49AC-B6E5-7CD2DEA7A3C9}" srcOrd="0" destOrd="0" parTransId="{F41CD720-6BA5-40B8-8E5C-8512FC15248C}" sibTransId="{4AECB0E8-B3B0-42A2-B31E-7034E259044D}"/>
    <dgm:cxn modelId="{80C9630F-F9DF-4A42-B9DA-B707CF722D27}" type="presParOf" srcId="{C6F260DC-7742-49C4-AF7D-099535A2D778}" destId="{E7977B95-4991-4CE0-844C-0C1D16EF2BFC}" srcOrd="0" destOrd="0" presId="urn:microsoft.com/office/officeart/2018/5/layout/IconCircleLabelList"/>
    <dgm:cxn modelId="{376B54D4-0B09-FB41-95E4-40133118D4AB}" type="presParOf" srcId="{E7977B95-4991-4CE0-844C-0C1D16EF2BFC}" destId="{B61883B0-D50E-4E5E-93AE-09E59554FB44}" srcOrd="0" destOrd="0" presId="urn:microsoft.com/office/officeart/2018/5/layout/IconCircleLabelList"/>
    <dgm:cxn modelId="{7D0BFC11-9912-874E-A7B1-69A048C05442}" type="presParOf" srcId="{E7977B95-4991-4CE0-844C-0C1D16EF2BFC}" destId="{7F55B222-617A-4ACB-8E3F-C362B08835EB}" srcOrd="1" destOrd="0" presId="urn:microsoft.com/office/officeart/2018/5/layout/IconCircleLabelList"/>
    <dgm:cxn modelId="{5FFE1081-9C51-4B47-95EC-DB128FEFE097}" type="presParOf" srcId="{E7977B95-4991-4CE0-844C-0C1D16EF2BFC}" destId="{CDDA5F12-B35E-4F01-B492-76648FC31BA7}" srcOrd="2" destOrd="0" presId="urn:microsoft.com/office/officeart/2018/5/layout/IconCircleLabelList"/>
    <dgm:cxn modelId="{2A86E304-5688-9043-8D73-8B28336F299E}" type="presParOf" srcId="{E7977B95-4991-4CE0-844C-0C1D16EF2BFC}" destId="{01738358-54EB-4DBB-9AB8-BE9654928B14}" srcOrd="3" destOrd="0" presId="urn:microsoft.com/office/officeart/2018/5/layout/IconCircleLabelList"/>
    <dgm:cxn modelId="{18DAE060-D955-F441-866E-E1C12BC76EF8}" type="presParOf" srcId="{C6F260DC-7742-49C4-AF7D-099535A2D778}" destId="{102B4297-48D1-45C3-805E-77D8F488FD4A}" srcOrd="1" destOrd="0" presId="urn:microsoft.com/office/officeart/2018/5/layout/IconCircleLabelList"/>
    <dgm:cxn modelId="{019BB0D2-05A5-884B-B483-4444AAC6F122}" type="presParOf" srcId="{C6F260DC-7742-49C4-AF7D-099535A2D778}" destId="{778ABAA2-F91A-4AF5-BFEE-F31075E0F148}" srcOrd="2" destOrd="0" presId="urn:microsoft.com/office/officeart/2018/5/layout/IconCircleLabelList"/>
    <dgm:cxn modelId="{A10656EE-0C18-EE43-9D17-86EF776422FF}" type="presParOf" srcId="{778ABAA2-F91A-4AF5-BFEE-F31075E0F148}" destId="{9CE938FE-59B0-42C3-A628-680CEC5A3656}" srcOrd="0" destOrd="0" presId="urn:microsoft.com/office/officeart/2018/5/layout/IconCircleLabelList"/>
    <dgm:cxn modelId="{A4420FED-ED9D-3344-A8E1-251CE7CDC0E7}" type="presParOf" srcId="{778ABAA2-F91A-4AF5-BFEE-F31075E0F148}" destId="{ADDB4ACD-C2B0-4003-B94B-0CABBB53E85B}" srcOrd="1" destOrd="0" presId="urn:microsoft.com/office/officeart/2018/5/layout/IconCircleLabelList"/>
    <dgm:cxn modelId="{EDA02462-9942-3B4C-8874-519FB8C8E8F5}" type="presParOf" srcId="{778ABAA2-F91A-4AF5-BFEE-F31075E0F148}" destId="{A908833B-F4AD-4C00-97D4-DC3E42060CC9}" srcOrd="2" destOrd="0" presId="urn:microsoft.com/office/officeart/2018/5/layout/IconCircleLabelList"/>
    <dgm:cxn modelId="{F6C60902-5C49-3041-8186-29E35390B28D}" type="presParOf" srcId="{778ABAA2-F91A-4AF5-BFEE-F31075E0F148}" destId="{284FD14B-334B-4A75-A61A-4DAC9462B6C1}" srcOrd="3" destOrd="0" presId="urn:microsoft.com/office/officeart/2018/5/layout/IconCircleLabelList"/>
    <dgm:cxn modelId="{8B82A67D-EBFC-4C41-897C-595741C06EED}" type="presParOf" srcId="{C6F260DC-7742-49C4-AF7D-099535A2D778}" destId="{92B76013-04A6-4D31-87B2-6F8D35A1D202}" srcOrd="3" destOrd="0" presId="urn:microsoft.com/office/officeart/2018/5/layout/IconCircleLabelList"/>
    <dgm:cxn modelId="{636170D2-11E1-3948-A3D7-CB5237BFD00E}" type="presParOf" srcId="{C6F260DC-7742-49C4-AF7D-099535A2D778}" destId="{047D905F-2D48-4CDD-BA93-B57F05BE5402}" srcOrd="4" destOrd="0" presId="urn:microsoft.com/office/officeart/2018/5/layout/IconCircleLabelList"/>
    <dgm:cxn modelId="{C3469910-8DBD-5544-81BD-7C47DE249DF4}" type="presParOf" srcId="{047D905F-2D48-4CDD-BA93-B57F05BE5402}" destId="{6F82037E-8FF1-41AB-8406-79873D1797C0}" srcOrd="0" destOrd="0" presId="urn:microsoft.com/office/officeart/2018/5/layout/IconCircleLabelList"/>
    <dgm:cxn modelId="{D9C8E1CD-48FB-C04D-827F-1EE4249744B6}" type="presParOf" srcId="{047D905F-2D48-4CDD-BA93-B57F05BE5402}" destId="{EFF94D97-9F31-481C-9AE9-8EC3E8F10C87}" srcOrd="1" destOrd="0" presId="urn:microsoft.com/office/officeart/2018/5/layout/IconCircleLabelList"/>
    <dgm:cxn modelId="{4616905B-34DD-FC46-A673-33BE148A81D7}" type="presParOf" srcId="{047D905F-2D48-4CDD-BA93-B57F05BE5402}" destId="{56FE43A2-4B53-4474-9DA6-7D47473A7DAF}" srcOrd="2" destOrd="0" presId="urn:microsoft.com/office/officeart/2018/5/layout/IconCircleLabelList"/>
    <dgm:cxn modelId="{029C61DB-25C0-5E40-B362-079768535E51}" type="presParOf" srcId="{047D905F-2D48-4CDD-BA93-B57F05BE5402}" destId="{31011E49-FB7B-4A3A-AB81-402AF26B8A0D}" srcOrd="3" destOrd="0" presId="urn:microsoft.com/office/officeart/2018/5/layout/IconCircleLabelList"/>
    <dgm:cxn modelId="{A7F0ABAC-7D98-2944-8583-13F43DE5BF9F}" type="presParOf" srcId="{C6F260DC-7742-49C4-AF7D-099535A2D778}" destId="{B80512CC-5F72-4C84-8983-7E1441533F97}" srcOrd="5" destOrd="0" presId="urn:microsoft.com/office/officeart/2018/5/layout/IconCircleLabelList"/>
    <dgm:cxn modelId="{C99669BC-44E6-6440-8C17-628CEE688F98}" type="presParOf" srcId="{C6F260DC-7742-49C4-AF7D-099535A2D778}" destId="{B30F638B-E91E-4F7A-86E9-A6273BA40C7C}" srcOrd="6" destOrd="0" presId="urn:microsoft.com/office/officeart/2018/5/layout/IconCircleLabelList"/>
    <dgm:cxn modelId="{4B5A369E-5935-444B-BFDE-26F50A44D83C}" type="presParOf" srcId="{B30F638B-E91E-4F7A-86E9-A6273BA40C7C}" destId="{CD8A3E81-9AF4-4363-B8F9-0B49FF23B647}" srcOrd="0" destOrd="0" presId="urn:microsoft.com/office/officeart/2018/5/layout/IconCircleLabelList"/>
    <dgm:cxn modelId="{37A4BF00-2D67-5845-AD74-92ED334EDCDD}" type="presParOf" srcId="{B30F638B-E91E-4F7A-86E9-A6273BA40C7C}" destId="{ADE6585F-FACE-4958-9009-17B242207A40}" srcOrd="1" destOrd="0" presId="urn:microsoft.com/office/officeart/2018/5/layout/IconCircleLabelList"/>
    <dgm:cxn modelId="{F9CC8D72-CCBD-334A-95F3-5480B307B14A}" type="presParOf" srcId="{B30F638B-E91E-4F7A-86E9-A6273BA40C7C}" destId="{0DF43855-E6DB-4439-A36A-A10B82C64E8C}" srcOrd="2" destOrd="0" presId="urn:microsoft.com/office/officeart/2018/5/layout/IconCircleLabelList"/>
    <dgm:cxn modelId="{1054332A-A5BE-4A4E-9ADB-79FD8E742F09}" type="presParOf" srcId="{B30F638B-E91E-4F7A-86E9-A6273BA40C7C}" destId="{3373255B-6AEC-41F3-8ACC-FDB7652AF3FA}" srcOrd="3" destOrd="0" presId="urn:microsoft.com/office/officeart/2018/5/layout/IconCircleLabelList"/>
    <dgm:cxn modelId="{42408B07-1B72-634B-A5D2-C09B862B8BD2}" type="presParOf" srcId="{C6F260DC-7742-49C4-AF7D-099535A2D778}" destId="{A49B9C7E-DB05-4DB4-AF5F-4FBD1D67C3E0}" srcOrd="7" destOrd="0" presId="urn:microsoft.com/office/officeart/2018/5/layout/IconCircleLabelList"/>
    <dgm:cxn modelId="{1DC8F1B3-34F7-A24A-815A-59929DB3C55F}" type="presParOf" srcId="{C6F260DC-7742-49C4-AF7D-099535A2D778}" destId="{586CAE22-D99C-4129-A08F-EACECBC1D959}" srcOrd="8" destOrd="0" presId="urn:microsoft.com/office/officeart/2018/5/layout/IconCircleLabelList"/>
    <dgm:cxn modelId="{D536F030-5CDC-F74A-8477-FA03DB53B4DE}" type="presParOf" srcId="{586CAE22-D99C-4129-A08F-EACECBC1D959}" destId="{77CB3747-3C8C-4252-BE45-174A3C4167B7}" srcOrd="0" destOrd="0" presId="urn:microsoft.com/office/officeart/2018/5/layout/IconCircleLabelList"/>
    <dgm:cxn modelId="{FD32BB2A-0252-C84E-89EF-8E61422B66BE}" type="presParOf" srcId="{586CAE22-D99C-4129-A08F-EACECBC1D959}" destId="{6657CADA-AEF7-4254-8A03-0C89C4D75FAA}" srcOrd="1" destOrd="0" presId="urn:microsoft.com/office/officeart/2018/5/layout/IconCircleLabelList"/>
    <dgm:cxn modelId="{C6952658-1A74-2A41-A7DA-62BE081EEE91}" type="presParOf" srcId="{586CAE22-D99C-4129-A08F-EACECBC1D959}" destId="{0C1099BA-9D4A-4871-8837-F3003DE7AB04}" srcOrd="2" destOrd="0" presId="urn:microsoft.com/office/officeart/2018/5/layout/IconCircleLabelList"/>
    <dgm:cxn modelId="{66609DCC-0909-9E45-9E86-B5C7AE1B4A27}" type="presParOf" srcId="{586CAE22-D99C-4129-A08F-EACECBC1D959}" destId="{E4699D97-96B3-493A-B9E6-478A4406DFAD}" srcOrd="3" destOrd="0" presId="urn:microsoft.com/office/officeart/2018/5/layout/IconCircleLabelList"/>
    <dgm:cxn modelId="{ABC0ED57-F0CC-3648-A082-3AC1EA345768}" type="presParOf" srcId="{C6F260DC-7742-49C4-AF7D-099535A2D778}" destId="{7DD7523C-77C0-4369-9F1F-F8B2320E83EF}" srcOrd="9" destOrd="0" presId="urn:microsoft.com/office/officeart/2018/5/layout/IconCircleLabelList"/>
    <dgm:cxn modelId="{5B4F6C7C-B5E9-F449-AC05-D2EF276645FA}" type="presParOf" srcId="{C6F260DC-7742-49C4-AF7D-099535A2D778}" destId="{D2D7E9DE-1EC8-41C9-93FD-53DAFCE43345}" srcOrd="10" destOrd="0" presId="urn:microsoft.com/office/officeart/2018/5/layout/IconCircleLabelList"/>
    <dgm:cxn modelId="{F16E208B-335F-9D4A-9263-3C25B8A30291}" type="presParOf" srcId="{D2D7E9DE-1EC8-41C9-93FD-53DAFCE43345}" destId="{577D60C5-9D7A-4544-9DD0-C20F5E8F3E3B}" srcOrd="0" destOrd="0" presId="urn:microsoft.com/office/officeart/2018/5/layout/IconCircleLabelList"/>
    <dgm:cxn modelId="{FABE1A5C-7B74-F54C-B783-49B53FF7958A}" type="presParOf" srcId="{D2D7E9DE-1EC8-41C9-93FD-53DAFCE43345}" destId="{E79A1763-B38D-4C7C-9C14-0E5BB664B879}" srcOrd="1" destOrd="0" presId="urn:microsoft.com/office/officeart/2018/5/layout/IconCircleLabelList"/>
    <dgm:cxn modelId="{90B76FC8-3494-2942-BBAF-15FCC34E3FCA}" type="presParOf" srcId="{D2D7E9DE-1EC8-41C9-93FD-53DAFCE43345}" destId="{ED56992C-84B6-4E21-BCB0-F1E526B4B7A4}" srcOrd="2" destOrd="0" presId="urn:microsoft.com/office/officeart/2018/5/layout/IconCircleLabelList"/>
    <dgm:cxn modelId="{4853EC1C-FE69-BF40-A219-B779C558D6EE}" type="presParOf" srcId="{D2D7E9DE-1EC8-41C9-93FD-53DAFCE43345}" destId="{478CF59E-AD03-4B30-8CC6-E2AFE889B397}" srcOrd="3" destOrd="0" presId="urn:microsoft.com/office/officeart/2018/5/layout/IconCircleLabelList"/>
    <dgm:cxn modelId="{1B71C23E-C0EF-A441-88DC-A821E2839B44}" type="presParOf" srcId="{C6F260DC-7742-49C4-AF7D-099535A2D778}" destId="{BD2ED6E5-0FB9-4D27-9EEE-DC3B9319B073}" srcOrd="11" destOrd="0" presId="urn:microsoft.com/office/officeart/2018/5/layout/IconCircleLabelList"/>
    <dgm:cxn modelId="{C59CDBE3-D173-8647-847C-9BF88D48B5EA}" type="presParOf" srcId="{C6F260DC-7742-49C4-AF7D-099535A2D778}" destId="{72DD59AD-7566-4A9C-87C7-F76016E7FD14}" srcOrd="12" destOrd="0" presId="urn:microsoft.com/office/officeart/2018/5/layout/IconCircleLabelList"/>
    <dgm:cxn modelId="{F584DF75-B371-4A40-9B9D-A549128E633C}" type="presParOf" srcId="{72DD59AD-7566-4A9C-87C7-F76016E7FD14}" destId="{099EE31D-238E-4E60-BCF8-8ED0B39F00F1}" srcOrd="0" destOrd="0" presId="urn:microsoft.com/office/officeart/2018/5/layout/IconCircleLabelList"/>
    <dgm:cxn modelId="{28EEC0CC-B0A4-724A-9A9B-D36FA786F680}" type="presParOf" srcId="{72DD59AD-7566-4A9C-87C7-F76016E7FD14}" destId="{746DDD91-8D1F-4FCD-8776-A19AA3956877}" srcOrd="1" destOrd="0" presId="urn:microsoft.com/office/officeart/2018/5/layout/IconCircleLabelList"/>
    <dgm:cxn modelId="{897E9735-1D7D-D64D-BEA4-0A04A2218995}" type="presParOf" srcId="{72DD59AD-7566-4A9C-87C7-F76016E7FD14}" destId="{1751782B-25E3-4E1C-862E-C4C8A7EC356F}" srcOrd="2" destOrd="0" presId="urn:microsoft.com/office/officeart/2018/5/layout/IconCircleLabelList"/>
    <dgm:cxn modelId="{07336511-1A0C-1B4D-B599-0D3693CA3D8C}" type="presParOf" srcId="{72DD59AD-7566-4A9C-87C7-F76016E7FD14}" destId="{00874449-3410-4421-9AE3-873ACC5C5D09}"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5D04A4-6463-460E-AF37-B90B1BBB70A8}"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C51B6781-4B4F-4598-82BF-34C44BBC94E5}">
      <dgm:prSet/>
      <dgm:spPr/>
      <dgm:t>
        <a:bodyPr/>
        <a:lstStyle/>
        <a:p>
          <a:pPr>
            <a:lnSpc>
              <a:spcPct val="100000"/>
            </a:lnSpc>
          </a:pPr>
          <a:r>
            <a:rPr lang="en-US"/>
            <a:t>TCE …</a:t>
          </a:r>
        </a:p>
      </dgm:t>
    </dgm:pt>
    <dgm:pt modelId="{07E990C6-DD86-49B0-AC8D-C0361624BD05}" type="parTrans" cxnId="{1C04436C-5614-4C5A-8904-960C2B2ED94F}">
      <dgm:prSet/>
      <dgm:spPr/>
      <dgm:t>
        <a:bodyPr/>
        <a:lstStyle/>
        <a:p>
          <a:endParaRPr lang="en-US"/>
        </a:p>
      </dgm:t>
    </dgm:pt>
    <dgm:pt modelId="{9EB7D80B-A5DA-4598-A05B-20EF6D942322}" type="sibTrans" cxnId="{1C04436C-5614-4C5A-8904-960C2B2ED94F}">
      <dgm:prSet/>
      <dgm:spPr/>
      <dgm:t>
        <a:bodyPr/>
        <a:lstStyle/>
        <a:p>
          <a:endParaRPr lang="en-US"/>
        </a:p>
      </dgm:t>
    </dgm:pt>
    <dgm:pt modelId="{DC636D38-88B0-4497-95B7-EB3462C1A1B3}">
      <dgm:prSet/>
      <dgm:spPr/>
      <dgm:t>
        <a:bodyPr/>
        <a:lstStyle/>
        <a:p>
          <a:pPr>
            <a:lnSpc>
              <a:spcPct val="100000"/>
            </a:lnSpc>
          </a:pPr>
          <a:r>
            <a:rPr lang="en-US"/>
            <a:t>last updated its strategic plan in 2017. The term of that plan extended until 2021. </a:t>
          </a:r>
        </a:p>
      </dgm:t>
    </dgm:pt>
    <dgm:pt modelId="{952D8F2B-1A1E-4619-833F-840AA2C84609}" type="parTrans" cxnId="{2E565288-EDDE-431D-BC6B-BBAADB12786F}">
      <dgm:prSet/>
      <dgm:spPr/>
      <dgm:t>
        <a:bodyPr/>
        <a:lstStyle/>
        <a:p>
          <a:endParaRPr lang="en-US"/>
        </a:p>
      </dgm:t>
    </dgm:pt>
    <dgm:pt modelId="{588E5B73-3021-4754-A8F0-6EB5456AD04C}" type="sibTrans" cxnId="{2E565288-EDDE-431D-BC6B-BBAADB12786F}">
      <dgm:prSet/>
      <dgm:spPr/>
      <dgm:t>
        <a:bodyPr/>
        <a:lstStyle/>
        <a:p>
          <a:endParaRPr lang="en-US"/>
        </a:p>
      </dgm:t>
    </dgm:pt>
    <dgm:pt modelId="{33A62149-590B-4538-A110-83EE8E7AF231}">
      <dgm:prSet/>
      <dgm:spPr/>
      <dgm:t>
        <a:bodyPr/>
        <a:lstStyle/>
        <a:p>
          <a:pPr>
            <a:lnSpc>
              <a:spcPct val="100000"/>
            </a:lnSpc>
          </a:pPr>
          <a:r>
            <a:rPr lang="en-US"/>
            <a:t>wants to revisit and “refresh” its strategic plan:</a:t>
          </a:r>
        </a:p>
      </dgm:t>
    </dgm:pt>
    <dgm:pt modelId="{D35CF006-7E01-45DE-89C0-61134894F733}" type="parTrans" cxnId="{C40088A0-24C9-46ED-8A0D-D9EFD4427135}">
      <dgm:prSet/>
      <dgm:spPr/>
      <dgm:t>
        <a:bodyPr/>
        <a:lstStyle/>
        <a:p>
          <a:endParaRPr lang="en-US"/>
        </a:p>
      </dgm:t>
    </dgm:pt>
    <dgm:pt modelId="{60FE2914-881A-4696-A340-0226371B15B3}" type="sibTrans" cxnId="{C40088A0-24C9-46ED-8A0D-D9EFD4427135}">
      <dgm:prSet/>
      <dgm:spPr/>
      <dgm:t>
        <a:bodyPr/>
        <a:lstStyle/>
        <a:p>
          <a:endParaRPr lang="en-US"/>
        </a:p>
      </dgm:t>
    </dgm:pt>
    <dgm:pt modelId="{DCD7EBDC-EB29-4335-978F-CEC6FF3776D6}">
      <dgm:prSet/>
      <dgm:spPr/>
      <dgm:t>
        <a:bodyPr/>
        <a:lstStyle/>
        <a:p>
          <a:pPr>
            <a:lnSpc>
              <a:spcPct val="100000"/>
            </a:lnSpc>
          </a:pPr>
          <a:r>
            <a:rPr lang="en-US"/>
            <a:t>build on what is working </a:t>
          </a:r>
        </a:p>
      </dgm:t>
    </dgm:pt>
    <dgm:pt modelId="{2F62B8F8-F071-4266-8D8E-869E6459A927}" type="parTrans" cxnId="{DDD32DA7-4482-4D02-9417-253DA98D499C}">
      <dgm:prSet/>
      <dgm:spPr/>
      <dgm:t>
        <a:bodyPr/>
        <a:lstStyle/>
        <a:p>
          <a:endParaRPr lang="en-US"/>
        </a:p>
      </dgm:t>
    </dgm:pt>
    <dgm:pt modelId="{FDE432A7-8F30-45DA-8CCE-D973E6942DCF}" type="sibTrans" cxnId="{DDD32DA7-4482-4D02-9417-253DA98D499C}">
      <dgm:prSet/>
      <dgm:spPr/>
      <dgm:t>
        <a:bodyPr/>
        <a:lstStyle/>
        <a:p>
          <a:endParaRPr lang="en-US"/>
        </a:p>
      </dgm:t>
    </dgm:pt>
    <dgm:pt modelId="{8A1B660C-B9C5-4E4D-A435-CAB43AF6D3CE}">
      <dgm:prSet/>
      <dgm:spPr/>
      <dgm:t>
        <a:bodyPr/>
        <a:lstStyle/>
        <a:p>
          <a:pPr>
            <a:lnSpc>
              <a:spcPct val="100000"/>
            </a:lnSpc>
          </a:pPr>
          <a:r>
            <a:rPr lang="en-US"/>
            <a:t>update the plan to provide a framework for the next 3-5 years </a:t>
          </a:r>
        </a:p>
      </dgm:t>
    </dgm:pt>
    <dgm:pt modelId="{ED9AD5AC-A795-4F64-83B8-219925FFD763}" type="parTrans" cxnId="{BD48C053-D033-4725-9603-58082DFAFCD3}">
      <dgm:prSet/>
      <dgm:spPr/>
      <dgm:t>
        <a:bodyPr/>
        <a:lstStyle/>
        <a:p>
          <a:endParaRPr lang="en-US"/>
        </a:p>
      </dgm:t>
    </dgm:pt>
    <dgm:pt modelId="{8B043FD8-1339-448C-A6E7-9B83F95B7FF7}" type="sibTrans" cxnId="{BD48C053-D033-4725-9603-58082DFAFCD3}">
      <dgm:prSet/>
      <dgm:spPr/>
      <dgm:t>
        <a:bodyPr/>
        <a:lstStyle/>
        <a:p>
          <a:endParaRPr lang="en-US"/>
        </a:p>
      </dgm:t>
    </dgm:pt>
    <dgm:pt modelId="{225E65E8-ADCE-474C-AC80-6FD0A73EA8F5}" type="pres">
      <dgm:prSet presAssocID="{145D04A4-6463-460E-AF37-B90B1BBB70A8}" presName="outerComposite" presStyleCnt="0">
        <dgm:presLayoutVars>
          <dgm:chMax val="5"/>
          <dgm:dir/>
          <dgm:resizeHandles val="exact"/>
        </dgm:presLayoutVars>
      </dgm:prSet>
      <dgm:spPr/>
      <dgm:t>
        <a:bodyPr/>
        <a:lstStyle/>
        <a:p>
          <a:endParaRPr lang="en-US"/>
        </a:p>
      </dgm:t>
    </dgm:pt>
    <dgm:pt modelId="{5D73BFF6-756F-6541-AC55-0F9E600A35A8}" type="pres">
      <dgm:prSet presAssocID="{145D04A4-6463-460E-AF37-B90B1BBB70A8}" presName="dummyMaxCanvas" presStyleCnt="0">
        <dgm:presLayoutVars/>
      </dgm:prSet>
      <dgm:spPr/>
    </dgm:pt>
    <dgm:pt modelId="{80C02F8C-4F4F-5443-8F78-D8053C911E8C}" type="pres">
      <dgm:prSet presAssocID="{145D04A4-6463-460E-AF37-B90B1BBB70A8}" presName="ThreeNodes_1" presStyleLbl="node1" presStyleIdx="0" presStyleCnt="3">
        <dgm:presLayoutVars>
          <dgm:bulletEnabled val="1"/>
        </dgm:presLayoutVars>
      </dgm:prSet>
      <dgm:spPr/>
      <dgm:t>
        <a:bodyPr/>
        <a:lstStyle/>
        <a:p>
          <a:endParaRPr lang="en-US"/>
        </a:p>
      </dgm:t>
    </dgm:pt>
    <dgm:pt modelId="{77AF1388-F464-894E-AC58-7BA635DBBA26}" type="pres">
      <dgm:prSet presAssocID="{145D04A4-6463-460E-AF37-B90B1BBB70A8}" presName="ThreeNodes_2" presStyleLbl="node1" presStyleIdx="1" presStyleCnt="3">
        <dgm:presLayoutVars>
          <dgm:bulletEnabled val="1"/>
        </dgm:presLayoutVars>
      </dgm:prSet>
      <dgm:spPr/>
      <dgm:t>
        <a:bodyPr/>
        <a:lstStyle/>
        <a:p>
          <a:endParaRPr lang="en-US"/>
        </a:p>
      </dgm:t>
    </dgm:pt>
    <dgm:pt modelId="{CBB5D78E-CEBA-2B42-BE0B-5C5DF2D603D2}" type="pres">
      <dgm:prSet presAssocID="{145D04A4-6463-460E-AF37-B90B1BBB70A8}" presName="ThreeNodes_3" presStyleLbl="node1" presStyleIdx="2" presStyleCnt="3">
        <dgm:presLayoutVars>
          <dgm:bulletEnabled val="1"/>
        </dgm:presLayoutVars>
      </dgm:prSet>
      <dgm:spPr/>
      <dgm:t>
        <a:bodyPr/>
        <a:lstStyle/>
        <a:p>
          <a:endParaRPr lang="en-US"/>
        </a:p>
      </dgm:t>
    </dgm:pt>
    <dgm:pt modelId="{DC8F0E95-372D-AD43-BC63-A2EBA64322C4}" type="pres">
      <dgm:prSet presAssocID="{145D04A4-6463-460E-AF37-B90B1BBB70A8}" presName="ThreeConn_1-2" presStyleLbl="fgAccFollowNode1" presStyleIdx="0" presStyleCnt="2">
        <dgm:presLayoutVars>
          <dgm:bulletEnabled val="1"/>
        </dgm:presLayoutVars>
      </dgm:prSet>
      <dgm:spPr/>
      <dgm:t>
        <a:bodyPr/>
        <a:lstStyle/>
        <a:p>
          <a:endParaRPr lang="en-US"/>
        </a:p>
      </dgm:t>
    </dgm:pt>
    <dgm:pt modelId="{474447ED-7A65-704D-BF4F-FE917A86FFD5}" type="pres">
      <dgm:prSet presAssocID="{145D04A4-6463-460E-AF37-B90B1BBB70A8}" presName="ThreeConn_2-3" presStyleLbl="fgAccFollowNode1" presStyleIdx="1" presStyleCnt="2">
        <dgm:presLayoutVars>
          <dgm:bulletEnabled val="1"/>
        </dgm:presLayoutVars>
      </dgm:prSet>
      <dgm:spPr/>
      <dgm:t>
        <a:bodyPr/>
        <a:lstStyle/>
        <a:p>
          <a:endParaRPr lang="en-US"/>
        </a:p>
      </dgm:t>
    </dgm:pt>
    <dgm:pt modelId="{BAE1A316-5B40-A14B-AD40-438D530FE2A8}" type="pres">
      <dgm:prSet presAssocID="{145D04A4-6463-460E-AF37-B90B1BBB70A8}" presName="ThreeNodes_1_text" presStyleLbl="node1" presStyleIdx="2" presStyleCnt="3">
        <dgm:presLayoutVars>
          <dgm:bulletEnabled val="1"/>
        </dgm:presLayoutVars>
      </dgm:prSet>
      <dgm:spPr/>
      <dgm:t>
        <a:bodyPr/>
        <a:lstStyle/>
        <a:p>
          <a:endParaRPr lang="en-US"/>
        </a:p>
      </dgm:t>
    </dgm:pt>
    <dgm:pt modelId="{7BBB80C0-6D02-584E-9941-BA8730D85AA3}" type="pres">
      <dgm:prSet presAssocID="{145D04A4-6463-460E-AF37-B90B1BBB70A8}" presName="ThreeNodes_2_text" presStyleLbl="node1" presStyleIdx="2" presStyleCnt="3">
        <dgm:presLayoutVars>
          <dgm:bulletEnabled val="1"/>
        </dgm:presLayoutVars>
      </dgm:prSet>
      <dgm:spPr/>
      <dgm:t>
        <a:bodyPr/>
        <a:lstStyle/>
        <a:p>
          <a:endParaRPr lang="en-US"/>
        </a:p>
      </dgm:t>
    </dgm:pt>
    <dgm:pt modelId="{EF95C365-D173-5842-80E2-CE3320C722E3}" type="pres">
      <dgm:prSet presAssocID="{145D04A4-6463-460E-AF37-B90B1BBB70A8}" presName="ThreeNodes_3_text" presStyleLbl="node1" presStyleIdx="2" presStyleCnt="3">
        <dgm:presLayoutVars>
          <dgm:bulletEnabled val="1"/>
        </dgm:presLayoutVars>
      </dgm:prSet>
      <dgm:spPr/>
      <dgm:t>
        <a:bodyPr/>
        <a:lstStyle/>
        <a:p>
          <a:endParaRPr lang="en-US"/>
        </a:p>
      </dgm:t>
    </dgm:pt>
  </dgm:ptLst>
  <dgm:cxnLst>
    <dgm:cxn modelId="{BB37279F-D19E-B641-9E31-3F20194BA3EF}" type="presOf" srcId="{DCD7EBDC-EB29-4335-978F-CEC6FF3776D6}" destId="{CBB5D78E-CEBA-2B42-BE0B-5C5DF2D603D2}" srcOrd="0" destOrd="1" presId="urn:microsoft.com/office/officeart/2005/8/layout/vProcess5"/>
    <dgm:cxn modelId="{B7BF933C-7187-8141-83BB-1A4E5DABFB4E}" type="presOf" srcId="{9EB7D80B-A5DA-4598-A05B-20EF6D942322}" destId="{DC8F0E95-372D-AD43-BC63-A2EBA64322C4}" srcOrd="0" destOrd="0" presId="urn:microsoft.com/office/officeart/2005/8/layout/vProcess5"/>
    <dgm:cxn modelId="{DDD32DA7-4482-4D02-9417-253DA98D499C}" srcId="{33A62149-590B-4538-A110-83EE8E7AF231}" destId="{DCD7EBDC-EB29-4335-978F-CEC6FF3776D6}" srcOrd="0" destOrd="0" parTransId="{2F62B8F8-F071-4266-8D8E-869E6459A927}" sibTransId="{FDE432A7-8F30-45DA-8CCE-D973E6942DCF}"/>
    <dgm:cxn modelId="{A583DC59-4175-2B43-AF0A-E313DEFA1FC1}" type="presOf" srcId="{8A1B660C-B9C5-4E4D-A435-CAB43AF6D3CE}" destId="{CBB5D78E-CEBA-2B42-BE0B-5C5DF2D603D2}" srcOrd="0" destOrd="2" presId="urn:microsoft.com/office/officeart/2005/8/layout/vProcess5"/>
    <dgm:cxn modelId="{5DD7A9C2-CED4-5E4C-B3A1-D0D1EB38BB41}" type="presOf" srcId="{DCD7EBDC-EB29-4335-978F-CEC6FF3776D6}" destId="{EF95C365-D173-5842-80E2-CE3320C722E3}" srcOrd="1" destOrd="1" presId="urn:microsoft.com/office/officeart/2005/8/layout/vProcess5"/>
    <dgm:cxn modelId="{AC2E35C3-6BE9-E747-BAC6-3E13A7E607E6}" type="presOf" srcId="{33A62149-590B-4538-A110-83EE8E7AF231}" destId="{EF95C365-D173-5842-80E2-CE3320C722E3}" srcOrd="1" destOrd="0" presId="urn:microsoft.com/office/officeart/2005/8/layout/vProcess5"/>
    <dgm:cxn modelId="{E633665E-888F-CF4B-AFEE-5C5B5C81ED22}" type="presOf" srcId="{DC636D38-88B0-4497-95B7-EB3462C1A1B3}" destId="{7BBB80C0-6D02-584E-9941-BA8730D85AA3}" srcOrd="1" destOrd="0" presId="urn:microsoft.com/office/officeart/2005/8/layout/vProcess5"/>
    <dgm:cxn modelId="{BD48C053-D033-4725-9603-58082DFAFCD3}" srcId="{33A62149-590B-4538-A110-83EE8E7AF231}" destId="{8A1B660C-B9C5-4E4D-A435-CAB43AF6D3CE}" srcOrd="1" destOrd="0" parTransId="{ED9AD5AC-A795-4F64-83B8-219925FFD763}" sibTransId="{8B043FD8-1339-448C-A6E7-9B83F95B7FF7}"/>
    <dgm:cxn modelId="{E5441C06-452D-7F47-9CFB-CB1F6D899BFF}" type="presOf" srcId="{C51B6781-4B4F-4598-82BF-34C44BBC94E5}" destId="{80C02F8C-4F4F-5443-8F78-D8053C911E8C}" srcOrd="0" destOrd="0" presId="urn:microsoft.com/office/officeart/2005/8/layout/vProcess5"/>
    <dgm:cxn modelId="{1C04436C-5614-4C5A-8904-960C2B2ED94F}" srcId="{145D04A4-6463-460E-AF37-B90B1BBB70A8}" destId="{C51B6781-4B4F-4598-82BF-34C44BBC94E5}" srcOrd="0" destOrd="0" parTransId="{07E990C6-DD86-49B0-AC8D-C0361624BD05}" sibTransId="{9EB7D80B-A5DA-4598-A05B-20EF6D942322}"/>
    <dgm:cxn modelId="{E3437B3D-509E-BB4A-B8E7-6219C44343BF}" type="presOf" srcId="{8A1B660C-B9C5-4E4D-A435-CAB43AF6D3CE}" destId="{EF95C365-D173-5842-80E2-CE3320C722E3}" srcOrd="1" destOrd="2" presId="urn:microsoft.com/office/officeart/2005/8/layout/vProcess5"/>
    <dgm:cxn modelId="{6651DCE7-9DC8-7944-B882-1F754409171F}" type="presOf" srcId="{588E5B73-3021-4754-A8F0-6EB5456AD04C}" destId="{474447ED-7A65-704D-BF4F-FE917A86FFD5}" srcOrd="0" destOrd="0" presId="urn:microsoft.com/office/officeart/2005/8/layout/vProcess5"/>
    <dgm:cxn modelId="{582CAF5D-43A6-FD46-BE0E-1C9A0D4DF516}" type="presOf" srcId="{C51B6781-4B4F-4598-82BF-34C44BBC94E5}" destId="{BAE1A316-5B40-A14B-AD40-438D530FE2A8}" srcOrd="1" destOrd="0" presId="urn:microsoft.com/office/officeart/2005/8/layout/vProcess5"/>
    <dgm:cxn modelId="{2E565288-EDDE-431D-BC6B-BBAADB12786F}" srcId="{145D04A4-6463-460E-AF37-B90B1BBB70A8}" destId="{DC636D38-88B0-4497-95B7-EB3462C1A1B3}" srcOrd="1" destOrd="0" parTransId="{952D8F2B-1A1E-4619-833F-840AA2C84609}" sibTransId="{588E5B73-3021-4754-A8F0-6EB5456AD04C}"/>
    <dgm:cxn modelId="{8777BC44-E9C7-D847-BA5B-DF810C53B6D3}" type="presOf" srcId="{145D04A4-6463-460E-AF37-B90B1BBB70A8}" destId="{225E65E8-ADCE-474C-AC80-6FD0A73EA8F5}" srcOrd="0" destOrd="0" presId="urn:microsoft.com/office/officeart/2005/8/layout/vProcess5"/>
    <dgm:cxn modelId="{A33D9740-6313-C145-A8B9-E4370A08803D}" type="presOf" srcId="{DC636D38-88B0-4497-95B7-EB3462C1A1B3}" destId="{77AF1388-F464-894E-AC58-7BA635DBBA26}" srcOrd="0" destOrd="0" presId="urn:microsoft.com/office/officeart/2005/8/layout/vProcess5"/>
    <dgm:cxn modelId="{DD16AF85-78F9-D641-8380-4C077B4245FF}" type="presOf" srcId="{33A62149-590B-4538-A110-83EE8E7AF231}" destId="{CBB5D78E-CEBA-2B42-BE0B-5C5DF2D603D2}" srcOrd="0" destOrd="0" presId="urn:microsoft.com/office/officeart/2005/8/layout/vProcess5"/>
    <dgm:cxn modelId="{C40088A0-24C9-46ED-8A0D-D9EFD4427135}" srcId="{145D04A4-6463-460E-AF37-B90B1BBB70A8}" destId="{33A62149-590B-4538-A110-83EE8E7AF231}" srcOrd="2" destOrd="0" parTransId="{D35CF006-7E01-45DE-89C0-61134894F733}" sibTransId="{60FE2914-881A-4696-A340-0226371B15B3}"/>
    <dgm:cxn modelId="{D557C641-02CF-D042-9D9B-AE93C4E4C02C}" type="presParOf" srcId="{225E65E8-ADCE-474C-AC80-6FD0A73EA8F5}" destId="{5D73BFF6-756F-6541-AC55-0F9E600A35A8}" srcOrd="0" destOrd="0" presId="urn:microsoft.com/office/officeart/2005/8/layout/vProcess5"/>
    <dgm:cxn modelId="{9293D8D5-9122-1C46-9E39-1D88DF8F9FAB}" type="presParOf" srcId="{225E65E8-ADCE-474C-AC80-6FD0A73EA8F5}" destId="{80C02F8C-4F4F-5443-8F78-D8053C911E8C}" srcOrd="1" destOrd="0" presId="urn:microsoft.com/office/officeart/2005/8/layout/vProcess5"/>
    <dgm:cxn modelId="{B836F661-D674-7049-BCEA-E61CC329109C}" type="presParOf" srcId="{225E65E8-ADCE-474C-AC80-6FD0A73EA8F5}" destId="{77AF1388-F464-894E-AC58-7BA635DBBA26}" srcOrd="2" destOrd="0" presId="urn:microsoft.com/office/officeart/2005/8/layout/vProcess5"/>
    <dgm:cxn modelId="{53374221-8477-4344-AA85-5B362027ECAF}" type="presParOf" srcId="{225E65E8-ADCE-474C-AC80-6FD0A73EA8F5}" destId="{CBB5D78E-CEBA-2B42-BE0B-5C5DF2D603D2}" srcOrd="3" destOrd="0" presId="urn:microsoft.com/office/officeart/2005/8/layout/vProcess5"/>
    <dgm:cxn modelId="{EBE53B00-14B1-244C-802C-35678D2C6738}" type="presParOf" srcId="{225E65E8-ADCE-474C-AC80-6FD0A73EA8F5}" destId="{DC8F0E95-372D-AD43-BC63-A2EBA64322C4}" srcOrd="4" destOrd="0" presId="urn:microsoft.com/office/officeart/2005/8/layout/vProcess5"/>
    <dgm:cxn modelId="{A3893C33-D5AB-5948-82ED-6269C7594C7D}" type="presParOf" srcId="{225E65E8-ADCE-474C-AC80-6FD0A73EA8F5}" destId="{474447ED-7A65-704D-BF4F-FE917A86FFD5}" srcOrd="5" destOrd="0" presId="urn:microsoft.com/office/officeart/2005/8/layout/vProcess5"/>
    <dgm:cxn modelId="{71FFDBEE-140F-7548-A2A7-7276CA5E0D23}" type="presParOf" srcId="{225E65E8-ADCE-474C-AC80-6FD0A73EA8F5}" destId="{BAE1A316-5B40-A14B-AD40-438D530FE2A8}" srcOrd="6" destOrd="0" presId="urn:microsoft.com/office/officeart/2005/8/layout/vProcess5"/>
    <dgm:cxn modelId="{F0E2C0F6-80AB-644F-8DAC-283D0B3BD4CA}" type="presParOf" srcId="{225E65E8-ADCE-474C-AC80-6FD0A73EA8F5}" destId="{7BBB80C0-6D02-584E-9941-BA8730D85AA3}" srcOrd="7" destOrd="0" presId="urn:microsoft.com/office/officeart/2005/8/layout/vProcess5"/>
    <dgm:cxn modelId="{A64BB978-661D-D947-9BA9-9CDED649F323}" type="presParOf" srcId="{225E65E8-ADCE-474C-AC80-6FD0A73EA8F5}" destId="{EF95C365-D173-5842-80E2-CE3320C722E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C26B8C-F5D5-473B-A7B0-E1C381CB3AAA}" type="doc">
      <dgm:prSet loTypeId="urn:microsoft.com/office/officeart/2008/layout/LinedList" loCatId="list" qsTypeId="urn:microsoft.com/office/officeart/2005/8/quickstyle/simple1" qsCatId="simple" csTypeId="urn:microsoft.com/office/officeart/2005/8/colors/accent0_3" csCatId="mainScheme"/>
      <dgm:spPr/>
      <dgm:t>
        <a:bodyPr/>
        <a:lstStyle/>
        <a:p>
          <a:endParaRPr lang="en-US"/>
        </a:p>
      </dgm:t>
    </dgm:pt>
    <dgm:pt modelId="{0459DB28-3AAD-4FFB-AC9B-ED8048180E2C}">
      <dgm:prSet/>
      <dgm:spPr/>
      <dgm:t>
        <a:bodyPr/>
        <a:lstStyle/>
        <a:p>
          <a:r>
            <a:rPr lang="en-US" b="1" dirty="0"/>
            <a:t>TCE fills an important niche in developmental services; supporting individuals with complex needs who benefit from personalized environments and communication strategies.  In particular, there is a need for the organization to be flexible and capable of supporting the needs of both younger and older families and service recipients</a:t>
          </a:r>
        </a:p>
      </dgm:t>
    </dgm:pt>
    <dgm:pt modelId="{35074C68-6D0C-485D-950C-CB2F68DE5076}" type="parTrans" cxnId="{FBB4FF99-8111-41FF-8E88-D6165F8C4BC2}">
      <dgm:prSet/>
      <dgm:spPr/>
      <dgm:t>
        <a:bodyPr/>
        <a:lstStyle/>
        <a:p>
          <a:endParaRPr lang="en-US"/>
        </a:p>
      </dgm:t>
    </dgm:pt>
    <dgm:pt modelId="{17254317-AA89-40EA-A473-47F92A818C56}" type="sibTrans" cxnId="{FBB4FF99-8111-41FF-8E88-D6165F8C4BC2}">
      <dgm:prSet/>
      <dgm:spPr/>
      <dgm:t>
        <a:bodyPr/>
        <a:lstStyle/>
        <a:p>
          <a:endParaRPr lang="en-US"/>
        </a:p>
      </dgm:t>
    </dgm:pt>
    <dgm:pt modelId="{84D14CD3-BFE4-43DB-B47C-6AB27A80D460}">
      <dgm:prSet/>
      <dgm:spPr/>
      <dgm:t>
        <a:bodyPr/>
        <a:lstStyle/>
        <a:p>
          <a:r>
            <a:rPr lang="en-US" b="1" dirty="0"/>
            <a:t>TCE has some assets and resources to support growth but there is a desire to be smart and strategic as well as to ensure sustainability.   The organization needs to continue to build its capacity (competencies) to support strategic directions and sustainability </a:t>
          </a:r>
        </a:p>
      </dgm:t>
    </dgm:pt>
    <dgm:pt modelId="{93AEDB61-F0CC-461C-BB1C-767C44FE56BB}" type="parTrans" cxnId="{0B3EE191-23B1-4C3D-A699-7C4FE0FCC8F8}">
      <dgm:prSet/>
      <dgm:spPr/>
      <dgm:t>
        <a:bodyPr/>
        <a:lstStyle/>
        <a:p>
          <a:endParaRPr lang="en-US"/>
        </a:p>
      </dgm:t>
    </dgm:pt>
    <dgm:pt modelId="{00A90CB8-7E2B-4DE3-BE2D-F0CB2019BF31}" type="sibTrans" cxnId="{0B3EE191-23B1-4C3D-A699-7C4FE0FCC8F8}">
      <dgm:prSet/>
      <dgm:spPr/>
      <dgm:t>
        <a:bodyPr/>
        <a:lstStyle/>
        <a:p>
          <a:endParaRPr lang="en-US"/>
        </a:p>
      </dgm:t>
    </dgm:pt>
    <dgm:pt modelId="{9E607F23-FB8E-7D48-9240-F495F0C6CEC8}" type="pres">
      <dgm:prSet presAssocID="{5FC26B8C-F5D5-473B-A7B0-E1C381CB3AAA}" presName="vert0" presStyleCnt="0">
        <dgm:presLayoutVars>
          <dgm:dir/>
          <dgm:animOne val="branch"/>
          <dgm:animLvl val="lvl"/>
        </dgm:presLayoutVars>
      </dgm:prSet>
      <dgm:spPr/>
      <dgm:t>
        <a:bodyPr/>
        <a:lstStyle/>
        <a:p>
          <a:endParaRPr lang="en-US"/>
        </a:p>
      </dgm:t>
    </dgm:pt>
    <dgm:pt modelId="{53F26588-4F69-5941-B12E-11A6296C02A7}" type="pres">
      <dgm:prSet presAssocID="{0459DB28-3AAD-4FFB-AC9B-ED8048180E2C}" presName="thickLine" presStyleLbl="alignNode1" presStyleIdx="0" presStyleCnt="2"/>
      <dgm:spPr/>
    </dgm:pt>
    <dgm:pt modelId="{48CB425A-4932-A340-9724-AE703F1874BC}" type="pres">
      <dgm:prSet presAssocID="{0459DB28-3AAD-4FFB-AC9B-ED8048180E2C}" presName="horz1" presStyleCnt="0"/>
      <dgm:spPr/>
    </dgm:pt>
    <dgm:pt modelId="{D716C5E9-8D88-1D45-B0BD-D8D1F216D2EA}" type="pres">
      <dgm:prSet presAssocID="{0459DB28-3AAD-4FFB-AC9B-ED8048180E2C}" presName="tx1" presStyleLbl="revTx" presStyleIdx="0" presStyleCnt="2"/>
      <dgm:spPr/>
      <dgm:t>
        <a:bodyPr/>
        <a:lstStyle/>
        <a:p>
          <a:endParaRPr lang="en-US"/>
        </a:p>
      </dgm:t>
    </dgm:pt>
    <dgm:pt modelId="{BC6E0040-ECB6-7F48-8031-F0EAB6B557B0}" type="pres">
      <dgm:prSet presAssocID="{0459DB28-3AAD-4FFB-AC9B-ED8048180E2C}" presName="vert1" presStyleCnt="0"/>
      <dgm:spPr/>
    </dgm:pt>
    <dgm:pt modelId="{6EE588DC-7D08-234B-8A02-529B1ED13765}" type="pres">
      <dgm:prSet presAssocID="{84D14CD3-BFE4-43DB-B47C-6AB27A80D460}" presName="thickLine" presStyleLbl="alignNode1" presStyleIdx="1" presStyleCnt="2"/>
      <dgm:spPr/>
    </dgm:pt>
    <dgm:pt modelId="{1C8F3B10-6E14-054C-94E6-F7317A91CBB2}" type="pres">
      <dgm:prSet presAssocID="{84D14CD3-BFE4-43DB-B47C-6AB27A80D460}" presName="horz1" presStyleCnt="0"/>
      <dgm:spPr/>
    </dgm:pt>
    <dgm:pt modelId="{086825F7-51C3-6341-B203-46FFFB09E686}" type="pres">
      <dgm:prSet presAssocID="{84D14CD3-BFE4-43DB-B47C-6AB27A80D460}" presName="tx1" presStyleLbl="revTx" presStyleIdx="1" presStyleCnt="2"/>
      <dgm:spPr/>
      <dgm:t>
        <a:bodyPr/>
        <a:lstStyle/>
        <a:p>
          <a:endParaRPr lang="en-US"/>
        </a:p>
      </dgm:t>
    </dgm:pt>
    <dgm:pt modelId="{441C85C7-7436-CB4C-B344-157AF19D7B00}" type="pres">
      <dgm:prSet presAssocID="{84D14CD3-BFE4-43DB-B47C-6AB27A80D460}" presName="vert1" presStyleCnt="0"/>
      <dgm:spPr/>
    </dgm:pt>
  </dgm:ptLst>
  <dgm:cxnLst>
    <dgm:cxn modelId="{F2E0FD2F-9D1B-1640-BA02-18AA8E71F26B}" type="presOf" srcId="{5FC26B8C-F5D5-473B-A7B0-E1C381CB3AAA}" destId="{9E607F23-FB8E-7D48-9240-F495F0C6CEC8}" srcOrd="0" destOrd="0" presId="urn:microsoft.com/office/officeart/2008/layout/LinedList"/>
    <dgm:cxn modelId="{0B3EE191-23B1-4C3D-A699-7C4FE0FCC8F8}" srcId="{5FC26B8C-F5D5-473B-A7B0-E1C381CB3AAA}" destId="{84D14CD3-BFE4-43DB-B47C-6AB27A80D460}" srcOrd="1" destOrd="0" parTransId="{93AEDB61-F0CC-461C-BB1C-767C44FE56BB}" sibTransId="{00A90CB8-7E2B-4DE3-BE2D-F0CB2019BF31}"/>
    <dgm:cxn modelId="{D57108D6-CB2E-8242-B52B-9DA283AFD722}" type="presOf" srcId="{84D14CD3-BFE4-43DB-B47C-6AB27A80D460}" destId="{086825F7-51C3-6341-B203-46FFFB09E686}" srcOrd="0" destOrd="0" presId="urn:microsoft.com/office/officeart/2008/layout/LinedList"/>
    <dgm:cxn modelId="{FBB4FF99-8111-41FF-8E88-D6165F8C4BC2}" srcId="{5FC26B8C-F5D5-473B-A7B0-E1C381CB3AAA}" destId="{0459DB28-3AAD-4FFB-AC9B-ED8048180E2C}" srcOrd="0" destOrd="0" parTransId="{35074C68-6D0C-485D-950C-CB2F68DE5076}" sibTransId="{17254317-AA89-40EA-A473-47F92A818C56}"/>
    <dgm:cxn modelId="{9C2DE2F6-5907-0542-9E23-4DA77F0AB9B4}" type="presOf" srcId="{0459DB28-3AAD-4FFB-AC9B-ED8048180E2C}" destId="{D716C5E9-8D88-1D45-B0BD-D8D1F216D2EA}" srcOrd="0" destOrd="0" presId="urn:microsoft.com/office/officeart/2008/layout/LinedList"/>
    <dgm:cxn modelId="{1AE5EB1D-1AA5-0E45-822C-63211777FD89}" type="presParOf" srcId="{9E607F23-FB8E-7D48-9240-F495F0C6CEC8}" destId="{53F26588-4F69-5941-B12E-11A6296C02A7}" srcOrd="0" destOrd="0" presId="urn:microsoft.com/office/officeart/2008/layout/LinedList"/>
    <dgm:cxn modelId="{063ADB19-8F8A-3B42-970B-5C180823FCEA}" type="presParOf" srcId="{9E607F23-FB8E-7D48-9240-F495F0C6CEC8}" destId="{48CB425A-4932-A340-9724-AE703F1874BC}" srcOrd="1" destOrd="0" presId="urn:microsoft.com/office/officeart/2008/layout/LinedList"/>
    <dgm:cxn modelId="{2A15A029-A943-D54F-B207-40BA1F56DA66}" type="presParOf" srcId="{48CB425A-4932-A340-9724-AE703F1874BC}" destId="{D716C5E9-8D88-1D45-B0BD-D8D1F216D2EA}" srcOrd="0" destOrd="0" presId="urn:microsoft.com/office/officeart/2008/layout/LinedList"/>
    <dgm:cxn modelId="{04F56B01-03CA-AE48-B94B-F1507BE4F302}" type="presParOf" srcId="{48CB425A-4932-A340-9724-AE703F1874BC}" destId="{BC6E0040-ECB6-7F48-8031-F0EAB6B557B0}" srcOrd="1" destOrd="0" presId="urn:microsoft.com/office/officeart/2008/layout/LinedList"/>
    <dgm:cxn modelId="{71D383ED-4C2D-484F-A5BD-A49BA40CAF28}" type="presParOf" srcId="{9E607F23-FB8E-7D48-9240-F495F0C6CEC8}" destId="{6EE588DC-7D08-234B-8A02-529B1ED13765}" srcOrd="2" destOrd="0" presId="urn:microsoft.com/office/officeart/2008/layout/LinedList"/>
    <dgm:cxn modelId="{2F85A6AF-DB73-9548-8156-F6711C14C090}" type="presParOf" srcId="{9E607F23-FB8E-7D48-9240-F495F0C6CEC8}" destId="{1C8F3B10-6E14-054C-94E6-F7317A91CBB2}" srcOrd="3" destOrd="0" presId="urn:microsoft.com/office/officeart/2008/layout/LinedList"/>
    <dgm:cxn modelId="{04D9658C-35E1-004B-8D12-898EBF77479F}" type="presParOf" srcId="{1C8F3B10-6E14-054C-94E6-F7317A91CBB2}" destId="{086825F7-51C3-6341-B203-46FFFB09E686}" srcOrd="0" destOrd="0" presId="urn:microsoft.com/office/officeart/2008/layout/LinedList"/>
    <dgm:cxn modelId="{08D0116E-42DD-F649-B3AD-110C578EDCFE}" type="presParOf" srcId="{1C8F3B10-6E14-054C-94E6-F7317A91CBB2}" destId="{441C85C7-7436-CB4C-B344-157AF19D7B0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90D352-E506-459D-B1A5-7551585EA3B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471FF4EF-EEB0-4B5A-A907-CD2F0DCB100C}">
      <dgm:prSet/>
      <dgm:spPr/>
      <dgm:t>
        <a:bodyPr/>
        <a:lstStyle/>
        <a:p>
          <a:r>
            <a:rPr lang="en-CA" b="1"/>
            <a:t>MISSION</a:t>
          </a:r>
          <a:r>
            <a:rPr lang="en-CA"/>
            <a:t> - TCE provides support to each person to live with dignity and respect as they exercise their rights as citizens to make authentic choices and have opportunities that are unique to each person. (current Vision statement) </a:t>
          </a:r>
          <a:endParaRPr lang="en-US"/>
        </a:p>
      </dgm:t>
    </dgm:pt>
    <dgm:pt modelId="{25C21A2B-7466-4DC9-9078-971C32EC2C96}" type="parTrans" cxnId="{4331F882-86A6-4CD2-B1D5-1FEEC9ED42AD}">
      <dgm:prSet/>
      <dgm:spPr/>
      <dgm:t>
        <a:bodyPr/>
        <a:lstStyle/>
        <a:p>
          <a:endParaRPr lang="en-US"/>
        </a:p>
      </dgm:t>
    </dgm:pt>
    <dgm:pt modelId="{8E882566-7F43-40B7-9804-9BB1D92E4CE8}" type="sibTrans" cxnId="{4331F882-86A6-4CD2-B1D5-1FEEC9ED42AD}">
      <dgm:prSet/>
      <dgm:spPr/>
      <dgm:t>
        <a:bodyPr/>
        <a:lstStyle/>
        <a:p>
          <a:endParaRPr lang="en-US"/>
        </a:p>
      </dgm:t>
    </dgm:pt>
    <dgm:pt modelId="{45ADC396-7DCA-41FA-B360-DB38709AF3B8}">
      <dgm:prSet/>
      <dgm:spPr/>
      <dgm:t>
        <a:bodyPr/>
        <a:lstStyle/>
        <a:p>
          <a:r>
            <a:rPr lang="en-CA" b="1"/>
            <a:t>VISION</a:t>
          </a:r>
          <a:r>
            <a:rPr lang="en-CA"/>
            <a:t> - A community which welcomes its members, not in spite of their differences, but to celebrate these and to appreciate the contributions of all its citizens (current Mission statement) </a:t>
          </a:r>
          <a:endParaRPr lang="en-US"/>
        </a:p>
      </dgm:t>
    </dgm:pt>
    <dgm:pt modelId="{E1436F31-FDEE-479E-A7CD-6E9CDAC03EE6}" type="parTrans" cxnId="{F920E657-2259-4D59-8517-9AB8D3F8985F}">
      <dgm:prSet/>
      <dgm:spPr/>
      <dgm:t>
        <a:bodyPr/>
        <a:lstStyle/>
        <a:p>
          <a:endParaRPr lang="en-US"/>
        </a:p>
      </dgm:t>
    </dgm:pt>
    <dgm:pt modelId="{D0A610F3-48C3-4B53-B27F-B0BF65C71979}" type="sibTrans" cxnId="{F920E657-2259-4D59-8517-9AB8D3F8985F}">
      <dgm:prSet/>
      <dgm:spPr/>
      <dgm:t>
        <a:bodyPr/>
        <a:lstStyle/>
        <a:p>
          <a:endParaRPr lang="en-US"/>
        </a:p>
      </dgm:t>
    </dgm:pt>
    <dgm:pt modelId="{EAF64A9A-75F8-354A-9E50-5796F252A537}" type="pres">
      <dgm:prSet presAssocID="{9F90D352-E506-459D-B1A5-7551585EA3BF}" presName="linear" presStyleCnt="0">
        <dgm:presLayoutVars>
          <dgm:animLvl val="lvl"/>
          <dgm:resizeHandles val="exact"/>
        </dgm:presLayoutVars>
      </dgm:prSet>
      <dgm:spPr/>
      <dgm:t>
        <a:bodyPr/>
        <a:lstStyle/>
        <a:p>
          <a:endParaRPr lang="en-US"/>
        </a:p>
      </dgm:t>
    </dgm:pt>
    <dgm:pt modelId="{8323ED05-0A93-4543-BE12-9EE369383C41}" type="pres">
      <dgm:prSet presAssocID="{471FF4EF-EEB0-4B5A-A907-CD2F0DCB100C}" presName="parentText" presStyleLbl="node1" presStyleIdx="0" presStyleCnt="2">
        <dgm:presLayoutVars>
          <dgm:chMax val="0"/>
          <dgm:bulletEnabled val="1"/>
        </dgm:presLayoutVars>
      </dgm:prSet>
      <dgm:spPr/>
      <dgm:t>
        <a:bodyPr/>
        <a:lstStyle/>
        <a:p>
          <a:endParaRPr lang="en-US"/>
        </a:p>
      </dgm:t>
    </dgm:pt>
    <dgm:pt modelId="{A1F90451-83DA-804C-824C-5572A679BD86}" type="pres">
      <dgm:prSet presAssocID="{8E882566-7F43-40B7-9804-9BB1D92E4CE8}" presName="spacer" presStyleCnt="0"/>
      <dgm:spPr/>
    </dgm:pt>
    <dgm:pt modelId="{80D036AA-8BB9-5343-9417-47AF2535E157}" type="pres">
      <dgm:prSet presAssocID="{45ADC396-7DCA-41FA-B360-DB38709AF3B8}" presName="parentText" presStyleLbl="node1" presStyleIdx="1" presStyleCnt="2">
        <dgm:presLayoutVars>
          <dgm:chMax val="0"/>
          <dgm:bulletEnabled val="1"/>
        </dgm:presLayoutVars>
      </dgm:prSet>
      <dgm:spPr/>
      <dgm:t>
        <a:bodyPr/>
        <a:lstStyle/>
        <a:p>
          <a:endParaRPr lang="en-US"/>
        </a:p>
      </dgm:t>
    </dgm:pt>
  </dgm:ptLst>
  <dgm:cxnLst>
    <dgm:cxn modelId="{5185490C-7745-F643-BD6C-9CF4AE65137C}" type="presOf" srcId="{45ADC396-7DCA-41FA-B360-DB38709AF3B8}" destId="{80D036AA-8BB9-5343-9417-47AF2535E157}" srcOrd="0" destOrd="0" presId="urn:microsoft.com/office/officeart/2005/8/layout/vList2"/>
    <dgm:cxn modelId="{B739E91A-E222-D742-911A-DCA9516B0A97}" type="presOf" srcId="{471FF4EF-EEB0-4B5A-A907-CD2F0DCB100C}" destId="{8323ED05-0A93-4543-BE12-9EE369383C41}" srcOrd="0" destOrd="0" presId="urn:microsoft.com/office/officeart/2005/8/layout/vList2"/>
    <dgm:cxn modelId="{66AD305B-EA5A-B543-AA52-D4EBCE0CB991}" type="presOf" srcId="{9F90D352-E506-459D-B1A5-7551585EA3BF}" destId="{EAF64A9A-75F8-354A-9E50-5796F252A537}" srcOrd="0" destOrd="0" presId="urn:microsoft.com/office/officeart/2005/8/layout/vList2"/>
    <dgm:cxn modelId="{F920E657-2259-4D59-8517-9AB8D3F8985F}" srcId="{9F90D352-E506-459D-B1A5-7551585EA3BF}" destId="{45ADC396-7DCA-41FA-B360-DB38709AF3B8}" srcOrd="1" destOrd="0" parTransId="{E1436F31-FDEE-479E-A7CD-6E9CDAC03EE6}" sibTransId="{D0A610F3-48C3-4B53-B27F-B0BF65C71979}"/>
    <dgm:cxn modelId="{4331F882-86A6-4CD2-B1D5-1FEEC9ED42AD}" srcId="{9F90D352-E506-459D-B1A5-7551585EA3BF}" destId="{471FF4EF-EEB0-4B5A-A907-CD2F0DCB100C}" srcOrd="0" destOrd="0" parTransId="{25C21A2B-7466-4DC9-9078-971C32EC2C96}" sibTransId="{8E882566-7F43-40B7-9804-9BB1D92E4CE8}"/>
    <dgm:cxn modelId="{93AC4A93-A6B8-0847-89EB-DFB79126E101}" type="presParOf" srcId="{EAF64A9A-75F8-354A-9E50-5796F252A537}" destId="{8323ED05-0A93-4543-BE12-9EE369383C41}" srcOrd="0" destOrd="0" presId="urn:microsoft.com/office/officeart/2005/8/layout/vList2"/>
    <dgm:cxn modelId="{545F60F2-615A-F74D-A7B2-2A8FF3104E8B}" type="presParOf" srcId="{EAF64A9A-75F8-354A-9E50-5796F252A537}" destId="{A1F90451-83DA-804C-824C-5572A679BD86}" srcOrd="1" destOrd="0" presId="urn:microsoft.com/office/officeart/2005/8/layout/vList2"/>
    <dgm:cxn modelId="{6B060A79-800D-E246-8A86-3E54A4022904}" type="presParOf" srcId="{EAF64A9A-75F8-354A-9E50-5796F252A537}" destId="{80D036AA-8BB9-5343-9417-47AF2535E157}"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84D0B83-1E3E-4AB8-8E3A-EBA94A94BCA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5216F62A-4829-42BC-8C68-A672DA523FC2}">
      <dgm:prSet/>
      <dgm:spPr/>
      <dgm:t>
        <a:bodyPr/>
        <a:lstStyle/>
        <a:p>
          <a:r>
            <a:rPr lang="en-CA" b="1"/>
            <a:t>Person Centered Organization </a:t>
          </a:r>
          <a:endParaRPr lang="en-US"/>
        </a:p>
      </dgm:t>
    </dgm:pt>
    <dgm:pt modelId="{EE53172C-DF4D-4048-9874-51207A69488E}" type="parTrans" cxnId="{5E1262D7-8862-40A9-9F66-AC2925C5644F}">
      <dgm:prSet/>
      <dgm:spPr/>
      <dgm:t>
        <a:bodyPr/>
        <a:lstStyle/>
        <a:p>
          <a:endParaRPr lang="en-US"/>
        </a:p>
      </dgm:t>
    </dgm:pt>
    <dgm:pt modelId="{1143B289-A4DA-4BC9-9EE1-C8EFDC695856}" type="sibTrans" cxnId="{5E1262D7-8862-40A9-9F66-AC2925C5644F}">
      <dgm:prSet/>
      <dgm:spPr/>
      <dgm:t>
        <a:bodyPr/>
        <a:lstStyle/>
        <a:p>
          <a:endParaRPr lang="en-US"/>
        </a:p>
      </dgm:t>
    </dgm:pt>
    <dgm:pt modelId="{FD893F96-4B98-4AA1-B97B-F31603F43E1C}">
      <dgm:prSet/>
      <dgm:spPr/>
      <dgm:t>
        <a:bodyPr/>
        <a:lstStyle/>
        <a:p>
          <a:r>
            <a:rPr lang="en-CA" i="1"/>
            <a:t>Person-centered support has a positive impact on individuals </a:t>
          </a:r>
          <a:endParaRPr lang="en-US"/>
        </a:p>
      </dgm:t>
    </dgm:pt>
    <dgm:pt modelId="{8652627E-0CAB-4C54-8796-1F94730B6E6E}" type="parTrans" cxnId="{4B6D7E2D-DE81-4D2B-8C94-D29CBED4401E}">
      <dgm:prSet/>
      <dgm:spPr/>
      <dgm:t>
        <a:bodyPr/>
        <a:lstStyle/>
        <a:p>
          <a:endParaRPr lang="en-US"/>
        </a:p>
      </dgm:t>
    </dgm:pt>
    <dgm:pt modelId="{FD5D71AC-0A98-4DC4-BDD5-FE0552B7EC38}" type="sibTrans" cxnId="{4B6D7E2D-DE81-4D2B-8C94-D29CBED4401E}">
      <dgm:prSet/>
      <dgm:spPr/>
      <dgm:t>
        <a:bodyPr/>
        <a:lstStyle/>
        <a:p>
          <a:endParaRPr lang="en-US"/>
        </a:p>
      </dgm:t>
    </dgm:pt>
    <dgm:pt modelId="{9B07EA8B-05B6-4DC5-85C9-3B75364DAD3C}">
      <dgm:prSet/>
      <dgm:spPr/>
      <dgm:t>
        <a:bodyPr/>
        <a:lstStyle/>
        <a:p>
          <a:r>
            <a:rPr lang="en-CA" i="1"/>
            <a:t>More Individualized Supportive Housing </a:t>
          </a:r>
          <a:endParaRPr lang="en-US"/>
        </a:p>
      </dgm:t>
    </dgm:pt>
    <dgm:pt modelId="{2B816C19-AF39-4517-8713-C780886E5E95}" type="parTrans" cxnId="{DAFD9CE3-4019-45FF-A40E-0C4C0108165A}">
      <dgm:prSet/>
      <dgm:spPr/>
      <dgm:t>
        <a:bodyPr/>
        <a:lstStyle/>
        <a:p>
          <a:endParaRPr lang="en-US"/>
        </a:p>
      </dgm:t>
    </dgm:pt>
    <dgm:pt modelId="{BFB6BEB5-B6CB-4696-AEC7-549762C781C3}" type="sibTrans" cxnId="{DAFD9CE3-4019-45FF-A40E-0C4C0108165A}">
      <dgm:prSet/>
      <dgm:spPr/>
      <dgm:t>
        <a:bodyPr/>
        <a:lstStyle/>
        <a:p>
          <a:endParaRPr lang="en-US"/>
        </a:p>
      </dgm:t>
    </dgm:pt>
    <dgm:pt modelId="{1C22DA0A-EB4A-4071-A9D7-1DA509720905}">
      <dgm:prSet/>
      <dgm:spPr/>
      <dgm:t>
        <a:bodyPr/>
        <a:lstStyle/>
        <a:p>
          <a:r>
            <a:rPr lang="en-CA" b="1"/>
            <a:t>Connected - Strong network of partnerships/collaboration</a:t>
          </a:r>
          <a:endParaRPr lang="en-US"/>
        </a:p>
      </dgm:t>
    </dgm:pt>
    <dgm:pt modelId="{5C8892AB-CA9D-4461-9B6A-20A78A5F118C}" type="parTrans" cxnId="{3C827FF4-A60D-491C-86B5-B2B338CF6D85}">
      <dgm:prSet/>
      <dgm:spPr/>
      <dgm:t>
        <a:bodyPr/>
        <a:lstStyle/>
        <a:p>
          <a:endParaRPr lang="en-US"/>
        </a:p>
      </dgm:t>
    </dgm:pt>
    <dgm:pt modelId="{D71AFC6A-2652-4E7D-B0D2-C463E3B4D450}" type="sibTrans" cxnId="{3C827FF4-A60D-491C-86B5-B2B338CF6D85}">
      <dgm:prSet/>
      <dgm:spPr/>
      <dgm:t>
        <a:bodyPr/>
        <a:lstStyle/>
        <a:p>
          <a:endParaRPr lang="en-US"/>
        </a:p>
      </dgm:t>
    </dgm:pt>
    <dgm:pt modelId="{73BAD46C-BAED-4EF4-A115-3737FB28BC25}">
      <dgm:prSet/>
      <dgm:spPr/>
      <dgm:t>
        <a:bodyPr/>
        <a:lstStyle/>
        <a:p>
          <a:r>
            <a:rPr lang="en-CA" b="1"/>
            <a:t>Capable and Sustainable </a:t>
          </a:r>
          <a:endParaRPr lang="en-US"/>
        </a:p>
      </dgm:t>
    </dgm:pt>
    <dgm:pt modelId="{834B2181-7BF1-44F3-B2B7-1664A17FACE6}" type="parTrans" cxnId="{B74CC212-1B2B-4B72-A878-26EB3B4E951E}">
      <dgm:prSet/>
      <dgm:spPr/>
      <dgm:t>
        <a:bodyPr/>
        <a:lstStyle/>
        <a:p>
          <a:endParaRPr lang="en-US"/>
        </a:p>
      </dgm:t>
    </dgm:pt>
    <dgm:pt modelId="{A858EB24-684F-49BB-AA20-B5E42AE4873B}" type="sibTrans" cxnId="{B74CC212-1B2B-4B72-A878-26EB3B4E951E}">
      <dgm:prSet/>
      <dgm:spPr/>
      <dgm:t>
        <a:bodyPr/>
        <a:lstStyle/>
        <a:p>
          <a:endParaRPr lang="en-US"/>
        </a:p>
      </dgm:t>
    </dgm:pt>
    <dgm:pt modelId="{6C435020-DE83-4D41-9457-CC1ECA71C4F5}">
      <dgm:prSet/>
      <dgm:spPr/>
      <dgm:t>
        <a:bodyPr/>
        <a:lstStyle/>
        <a:p>
          <a:r>
            <a:rPr lang="en-CA" i="1"/>
            <a:t>Sustainable Staffing </a:t>
          </a:r>
          <a:endParaRPr lang="en-US"/>
        </a:p>
      </dgm:t>
    </dgm:pt>
    <dgm:pt modelId="{41900384-87A2-4A0F-9077-6FFE2F3CB038}" type="parTrans" cxnId="{1BCD14A7-6D65-48B3-8449-D019A8DD9B26}">
      <dgm:prSet/>
      <dgm:spPr/>
      <dgm:t>
        <a:bodyPr/>
        <a:lstStyle/>
        <a:p>
          <a:endParaRPr lang="en-US"/>
        </a:p>
      </dgm:t>
    </dgm:pt>
    <dgm:pt modelId="{DB8E6C79-209F-42FF-9D8D-EBBDDFA0E8D8}" type="sibTrans" cxnId="{1BCD14A7-6D65-48B3-8449-D019A8DD9B26}">
      <dgm:prSet/>
      <dgm:spPr/>
      <dgm:t>
        <a:bodyPr/>
        <a:lstStyle/>
        <a:p>
          <a:endParaRPr lang="en-US"/>
        </a:p>
      </dgm:t>
    </dgm:pt>
    <dgm:pt modelId="{765ACCB3-42EB-430D-ABA2-C7C87744AF36}">
      <dgm:prSet/>
      <dgm:spPr/>
      <dgm:t>
        <a:bodyPr/>
        <a:lstStyle/>
        <a:p>
          <a:r>
            <a:rPr lang="en-CA" i="1"/>
            <a:t>Well-developed fund raising/resource development strategy</a:t>
          </a:r>
          <a:endParaRPr lang="en-US"/>
        </a:p>
      </dgm:t>
    </dgm:pt>
    <dgm:pt modelId="{2A665107-F172-4C1C-8DF5-08A4B00F132B}" type="parTrans" cxnId="{06354337-B30E-4852-B94A-C71B3DAB6E0F}">
      <dgm:prSet/>
      <dgm:spPr/>
      <dgm:t>
        <a:bodyPr/>
        <a:lstStyle/>
        <a:p>
          <a:endParaRPr lang="en-US"/>
        </a:p>
      </dgm:t>
    </dgm:pt>
    <dgm:pt modelId="{100FF9FF-3E02-42B5-AD04-AE8881E46D04}" type="sibTrans" cxnId="{06354337-B30E-4852-B94A-C71B3DAB6E0F}">
      <dgm:prSet/>
      <dgm:spPr/>
      <dgm:t>
        <a:bodyPr/>
        <a:lstStyle/>
        <a:p>
          <a:endParaRPr lang="en-US"/>
        </a:p>
      </dgm:t>
    </dgm:pt>
    <dgm:pt modelId="{31BAE876-E4ED-418F-A723-27491FC04CA1}">
      <dgm:prSet/>
      <dgm:spPr/>
      <dgm:t>
        <a:bodyPr/>
        <a:lstStyle/>
        <a:p>
          <a:r>
            <a:rPr lang="en-CA" i="1"/>
            <a:t>Positive Shift in Culture - Learning and Evolving </a:t>
          </a:r>
          <a:endParaRPr lang="en-US"/>
        </a:p>
      </dgm:t>
    </dgm:pt>
    <dgm:pt modelId="{EE3B796B-FFC3-48DD-961A-0DADA552E699}" type="parTrans" cxnId="{F1E208E8-164F-4455-AF3A-534E16DD91B5}">
      <dgm:prSet/>
      <dgm:spPr/>
      <dgm:t>
        <a:bodyPr/>
        <a:lstStyle/>
        <a:p>
          <a:endParaRPr lang="en-US"/>
        </a:p>
      </dgm:t>
    </dgm:pt>
    <dgm:pt modelId="{BB1DBA86-77ED-4BE2-AAD0-24D6768314F4}" type="sibTrans" cxnId="{F1E208E8-164F-4455-AF3A-534E16DD91B5}">
      <dgm:prSet/>
      <dgm:spPr/>
      <dgm:t>
        <a:bodyPr/>
        <a:lstStyle/>
        <a:p>
          <a:endParaRPr lang="en-US"/>
        </a:p>
      </dgm:t>
    </dgm:pt>
    <dgm:pt modelId="{D3A3EDF5-DAD5-48F4-812E-3C340F2FBDE8}">
      <dgm:prSet/>
      <dgm:spPr/>
      <dgm:t>
        <a:bodyPr/>
        <a:lstStyle/>
        <a:p>
          <a:r>
            <a:rPr lang="en-CA" i="1"/>
            <a:t>Leaderful Organization</a:t>
          </a:r>
          <a:endParaRPr lang="en-US"/>
        </a:p>
      </dgm:t>
    </dgm:pt>
    <dgm:pt modelId="{30506CBE-9869-41BD-A0B4-F21CB2B57C16}" type="parTrans" cxnId="{760C070E-FC42-44CF-B00F-F684BA52B0FA}">
      <dgm:prSet/>
      <dgm:spPr/>
      <dgm:t>
        <a:bodyPr/>
        <a:lstStyle/>
        <a:p>
          <a:endParaRPr lang="en-US"/>
        </a:p>
      </dgm:t>
    </dgm:pt>
    <dgm:pt modelId="{32EB9D78-5B77-4170-8CF3-781E8302CDFE}" type="sibTrans" cxnId="{760C070E-FC42-44CF-B00F-F684BA52B0FA}">
      <dgm:prSet/>
      <dgm:spPr/>
      <dgm:t>
        <a:bodyPr/>
        <a:lstStyle/>
        <a:p>
          <a:endParaRPr lang="en-US"/>
        </a:p>
      </dgm:t>
    </dgm:pt>
    <dgm:pt modelId="{B9018110-47AA-4726-94AB-79E13C34DAFC}">
      <dgm:prSet/>
      <dgm:spPr/>
      <dgm:t>
        <a:bodyPr/>
        <a:lstStyle/>
        <a:p>
          <a:r>
            <a:rPr lang="en-CA" b="1"/>
            <a:t>Respected as a leader in supporting “Aging in Place” and the provision of Palliative /End of Life Support </a:t>
          </a:r>
          <a:endParaRPr lang="en-US"/>
        </a:p>
      </dgm:t>
    </dgm:pt>
    <dgm:pt modelId="{B592B8E8-E59E-4C6E-9C51-75FB6BC42FED}" type="parTrans" cxnId="{63CC2247-C14E-440A-8ED3-B76F4E19C27A}">
      <dgm:prSet/>
      <dgm:spPr/>
      <dgm:t>
        <a:bodyPr/>
        <a:lstStyle/>
        <a:p>
          <a:endParaRPr lang="en-US"/>
        </a:p>
      </dgm:t>
    </dgm:pt>
    <dgm:pt modelId="{A0CCC39D-1C4F-48A4-8D87-6C8FB2E81980}" type="sibTrans" cxnId="{63CC2247-C14E-440A-8ED3-B76F4E19C27A}">
      <dgm:prSet/>
      <dgm:spPr/>
      <dgm:t>
        <a:bodyPr/>
        <a:lstStyle/>
        <a:p>
          <a:endParaRPr lang="en-US"/>
        </a:p>
      </dgm:t>
    </dgm:pt>
    <dgm:pt modelId="{F5EDF95E-0AF4-49EE-ABA7-4BCE661AE3E8}">
      <dgm:prSet/>
      <dgm:spPr/>
      <dgm:t>
        <a:bodyPr/>
        <a:lstStyle/>
        <a:p>
          <a:r>
            <a:rPr lang="en-CA" b="1"/>
            <a:t>Has contributed to Positive Shifts in DS Sector </a:t>
          </a:r>
          <a:endParaRPr lang="en-US"/>
        </a:p>
      </dgm:t>
    </dgm:pt>
    <dgm:pt modelId="{563FB3E0-7C5A-421B-8096-4316D5F99CFD}" type="parTrans" cxnId="{C4DC95EC-B46C-48D5-85E3-CEA469E0E440}">
      <dgm:prSet/>
      <dgm:spPr/>
      <dgm:t>
        <a:bodyPr/>
        <a:lstStyle/>
        <a:p>
          <a:endParaRPr lang="en-US"/>
        </a:p>
      </dgm:t>
    </dgm:pt>
    <dgm:pt modelId="{F1117627-C274-47CD-8180-3D1EB56C2ECD}" type="sibTrans" cxnId="{C4DC95EC-B46C-48D5-85E3-CEA469E0E440}">
      <dgm:prSet/>
      <dgm:spPr/>
      <dgm:t>
        <a:bodyPr/>
        <a:lstStyle/>
        <a:p>
          <a:endParaRPr lang="en-US"/>
        </a:p>
      </dgm:t>
    </dgm:pt>
    <dgm:pt modelId="{D84F1D6F-8F21-C34E-97B0-9717173EE800}" type="pres">
      <dgm:prSet presAssocID="{984D0B83-1E3E-4AB8-8E3A-EBA94A94BCAF}" presName="linear" presStyleCnt="0">
        <dgm:presLayoutVars>
          <dgm:animLvl val="lvl"/>
          <dgm:resizeHandles val="exact"/>
        </dgm:presLayoutVars>
      </dgm:prSet>
      <dgm:spPr/>
      <dgm:t>
        <a:bodyPr/>
        <a:lstStyle/>
        <a:p>
          <a:endParaRPr lang="en-US"/>
        </a:p>
      </dgm:t>
    </dgm:pt>
    <dgm:pt modelId="{86E33C1A-5743-4144-A5E7-FB57DD12B60D}" type="pres">
      <dgm:prSet presAssocID="{5216F62A-4829-42BC-8C68-A672DA523FC2}" presName="parentText" presStyleLbl="node1" presStyleIdx="0" presStyleCnt="5">
        <dgm:presLayoutVars>
          <dgm:chMax val="0"/>
          <dgm:bulletEnabled val="1"/>
        </dgm:presLayoutVars>
      </dgm:prSet>
      <dgm:spPr/>
      <dgm:t>
        <a:bodyPr/>
        <a:lstStyle/>
        <a:p>
          <a:endParaRPr lang="en-US"/>
        </a:p>
      </dgm:t>
    </dgm:pt>
    <dgm:pt modelId="{37D4C29C-6EDF-2B4D-8E85-0992E95F7460}" type="pres">
      <dgm:prSet presAssocID="{5216F62A-4829-42BC-8C68-A672DA523FC2}" presName="childText" presStyleLbl="revTx" presStyleIdx="0" presStyleCnt="2">
        <dgm:presLayoutVars>
          <dgm:bulletEnabled val="1"/>
        </dgm:presLayoutVars>
      </dgm:prSet>
      <dgm:spPr/>
      <dgm:t>
        <a:bodyPr/>
        <a:lstStyle/>
        <a:p>
          <a:endParaRPr lang="en-US"/>
        </a:p>
      </dgm:t>
    </dgm:pt>
    <dgm:pt modelId="{6AA9DAB8-DE42-2C4C-BA37-101E66CFDD7E}" type="pres">
      <dgm:prSet presAssocID="{1C22DA0A-EB4A-4071-A9D7-1DA509720905}" presName="parentText" presStyleLbl="node1" presStyleIdx="1" presStyleCnt="5">
        <dgm:presLayoutVars>
          <dgm:chMax val="0"/>
          <dgm:bulletEnabled val="1"/>
        </dgm:presLayoutVars>
      </dgm:prSet>
      <dgm:spPr/>
      <dgm:t>
        <a:bodyPr/>
        <a:lstStyle/>
        <a:p>
          <a:endParaRPr lang="en-US"/>
        </a:p>
      </dgm:t>
    </dgm:pt>
    <dgm:pt modelId="{5F36DA21-20C3-CA44-8DA8-DBB941B8E278}" type="pres">
      <dgm:prSet presAssocID="{D71AFC6A-2652-4E7D-B0D2-C463E3B4D450}" presName="spacer" presStyleCnt="0"/>
      <dgm:spPr/>
    </dgm:pt>
    <dgm:pt modelId="{34F6982E-C536-C942-ABA7-B77026F2ACC5}" type="pres">
      <dgm:prSet presAssocID="{73BAD46C-BAED-4EF4-A115-3737FB28BC25}" presName="parentText" presStyleLbl="node1" presStyleIdx="2" presStyleCnt="5">
        <dgm:presLayoutVars>
          <dgm:chMax val="0"/>
          <dgm:bulletEnabled val="1"/>
        </dgm:presLayoutVars>
      </dgm:prSet>
      <dgm:spPr/>
      <dgm:t>
        <a:bodyPr/>
        <a:lstStyle/>
        <a:p>
          <a:endParaRPr lang="en-US"/>
        </a:p>
      </dgm:t>
    </dgm:pt>
    <dgm:pt modelId="{23623CA0-837F-054E-9DA5-1213230D5698}" type="pres">
      <dgm:prSet presAssocID="{73BAD46C-BAED-4EF4-A115-3737FB28BC25}" presName="childText" presStyleLbl="revTx" presStyleIdx="1" presStyleCnt="2">
        <dgm:presLayoutVars>
          <dgm:bulletEnabled val="1"/>
        </dgm:presLayoutVars>
      </dgm:prSet>
      <dgm:spPr/>
      <dgm:t>
        <a:bodyPr/>
        <a:lstStyle/>
        <a:p>
          <a:endParaRPr lang="en-US"/>
        </a:p>
      </dgm:t>
    </dgm:pt>
    <dgm:pt modelId="{E21440DF-2A45-0241-BCF2-CA1EB2FCC4A0}" type="pres">
      <dgm:prSet presAssocID="{B9018110-47AA-4726-94AB-79E13C34DAFC}" presName="parentText" presStyleLbl="node1" presStyleIdx="3" presStyleCnt="5">
        <dgm:presLayoutVars>
          <dgm:chMax val="0"/>
          <dgm:bulletEnabled val="1"/>
        </dgm:presLayoutVars>
      </dgm:prSet>
      <dgm:spPr/>
      <dgm:t>
        <a:bodyPr/>
        <a:lstStyle/>
        <a:p>
          <a:endParaRPr lang="en-US"/>
        </a:p>
      </dgm:t>
    </dgm:pt>
    <dgm:pt modelId="{CDA1A3FF-4DA2-C945-9210-3C568E128853}" type="pres">
      <dgm:prSet presAssocID="{A0CCC39D-1C4F-48A4-8D87-6C8FB2E81980}" presName="spacer" presStyleCnt="0"/>
      <dgm:spPr/>
    </dgm:pt>
    <dgm:pt modelId="{470F03C2-FF9F-EA48-A19F-B036FDC440EC}" type="pres">
      <dgm:prSet presAssocID="{F5EDF95E-0AF4-49EE-ABA7-4BCE661AE3E8}" presName="parentText" presStyleLbl="node1" presStyleIdx="4" presStyleCnt="5">
        <dgm:presLayoutVars>
          <dgm:chMax val="0"/>
          <dgm:bulletEnabled val="1"/>
        </dgm:presLayoutVars>
      </dgm:prSet>
      <dgm:spPr/>
      <dgm:t>
        <a:bodyPr/>
        <a:lstStyle/>
        <a:p>
          <a:endParaRPr lang="en-US"/>
        </a:p>
      </dgm:t>
    </dgm:pt>
  </dgm:ptLst>
  <dgm:cxnLst>
    <dgm:cxn modelId="{DAFD9CE3-4019-45FF-A40E-0C4C0108165A}" srcId="{5216F62A-4829-42BC-8C68-A672DA523FC2}" destId="{9B07EA8B-05B6-4DC5-85C9-3B75364DAD3C}" srcOrd="1" destOrd="0" parTransId="{2B816C19-AF39-4517-8713-C780886E5E95}" sibTransId="{BFB6BEB5-B6CB-4696-AEC7-549762C781C3}"/>
    <dgm:cxn modelId="{1BCD14A7-6D65-48B3-8449-D019A8DD9B26}" srcId="{73BAD46C-BAED-4EF4-A115-3737FB28BC25}" destId="{6C435020-DE83-4D41-9457-CC1ECA71C4F5}" srcOrd="0" destOrd="0" parTransId="{41900384-87A2-4A0F-9077-6FFE2F3CB038}" sibTransId="{DB8E6C79-209F-42FF-9D8D-EBBDDFA0E8D8}"/>
    <dgm:cxn modelId="{4FCFC648-6105-7F4F-9D9B-4D0D07BA9EC4}" type="presOf" srcId="{FD893F96-4B98-4AA1-B97B-F31603F43E1C}" destId="{37D4C29C-6EDF-2B4D-8E85-0992E95F7460}" srcOrd="0" destOrd="0" presId="urn:microsoft.com/office/officeart/2005/8/layout/vList2"/>
    <dgm:cxn modelId="{76F0F32E-6495-1A42-B8F2-1FCE35735847}" type="presOf" srcId="{5216F62A-4829-42BC-8C68-A672DA523FC2}" destId="{86E33C1A-5743-4144-A5E7-FB57DD12B60D}" srcOrd="0" destOrd="0" presId="urn:microsoft.com/office/officeart/2005/8/layout/vList2"/>
    <dgm:cxn modelId="{6D253DFA-4498-C544-9E40-E677F37B7CF5}" type="presOf" srcId="{F5EDF95E-0AF4-49EE-ABA7-4BCE661AE3E8}" destId="{470F03C2-FF9F-EA48-A19F-B036FDC440EC}" srcOrd="0" destOrd="0" presId="urn:microsoft.com/office/officeart/2005/8/layout/vList2"/>
    <dgm:cxn modelId="{760C070E-FC42-44CF-B00F-F684BA52B0FA}" srcId="{73BAD46C-BAED-4EF4-A115-3737FB28BC25}" destId="{D3A3EDF5-DAD5-48F4-812E-3C340F2FBDE8}" srcOrd="3" destOrd="0" parTransId="{30506CBE-9869-41BD-A0B4-F21CB2B57C16}" sibTransId="{32EB9D78-5B77-4170-8CF3-781E8302CDFE}"/>
    <dgm:cxn modelId="{F1E208E8-164F-4455-AF3A-534E16DD91B5}" srcId="{73BAD46C-BAED-4EF4-A115-3737FB28BC25}" destId="{31BAE876-E4ED-418F-A723-27491FC04CA1}" srcOrd="2" destOrd="0" parTransId="{EE3B796B-FFC3-48DD-961A-0DADA552E699}" sibTransId="{BB1DBA86-77ED-4BE2-AAD0-24D6768314F4}"/>
    <dgm:cxn modelId="{A4BF8D98-6702-B24C-A00A-CE58CB4E9826}" type="presOf" srcId="{31BAE876-E4ED-418F-A723-27491FC04CA1}" destId="{23623CA0-837F-054E-9DA5-1213230D5698}" srcOrd="0" destOrd="2" presId="urn:microsoft.com/office/officeart/2005/8/layout/vList2"/>
    <dgm:cxn modelId="{8B47DBCB-62FB-5E42-ACE7-46EEEBCF1E22}" type="presOf" srcId="{984D0B83-1E3E-4AB8-8E3A-EBA94A94BCAF}" destId="{D84F1D6F-8F21-C34E-97B0-9717173EE800}" srcOrd="0" destOrd="0" presId="urn:microsoft.com/office/officeart/2005/8/layout/vList2"/>
    <dgm:cxn modelId="{4B6D7E2D-DE81-4D2B-8C94-D29CBED4401E}" srcId="{5216F62A-4829-42BC-8C68-A672DA523FC2}" destId="{FD893F96-4B98-4AA1-B97B-F31603F43E1C}" srcOrd="0" destOrd="0" parTransId="{8652627E-0CAB-4C54-8796-1F94730B6E6E}" sibTransId="{FD5D71AC-0A98-4DC4-BDD5-FE0552B7EC38}"/>
    <dgm:cxn modelId="{B74CC212-1B2B-4B72-A878-26EB3B4E951E}" srcId="{984D0B83-1E3E-4AB8-8E3A-EBA94A94BCAF}" destId="{73BAD46C-BAED-4EF4-A115-3737FB28BC25}" srcOrd="2" destOrd="0" parTransId="{834B2181-7BF1-44F3-B2B7-1664A17FACE6}" sibTransId="{A858EB24-684F-49BB-AA20-B5E42AE4873B}"/>
    <dgm:cxn modelId="{0CF3CBEC-EF76-5143-BDFB-324E7890D439}" type="presOf" srcId="{73BAD46C-BAED-4EF4-A115-3737FB28BC25}" destId="{34F6982E-C536-C942-ABA7-B77026F2ACC5}" srcOrd="0" destOrd="0" presId="urn:microsoft.com/office/officeart/2005/8/layout/vList2"/>
    <dgm:cxn modelId="{DDF0A785-89D4-3940-B6BE-1DADFB01D638}" type="presOf" srcId="{1C22DA0A-EB4A-4071-A9D7-1DA509720905}" destId="{6AA9DAB8-DE42-2C4C-BA37-101E66CFDD7E}" srcOrd="0" destOrd="0" presId="urn:microsoft.com/office/officeart/2005/8/layout/vList2"/>
    <dgm:cxn modelId="{C4DC95EC-B46C-48D5-85E3-CEA469E0E440}" srcId="{984D0B83-1E3E-4AB8-8E3A-EBA94A94BCAF}" destId="{F5EDF95E-0AF4-49EE-ABA7-4BCE661AE3E8}" srcOrd="4" destOrd="0" parTransId="{563FB3E0-7C5A-421B-8096-4316D5F99CFD}" sibTransId="{F1117627-C274-47CD-8180-3D1EB56C2ECD}"/>
    <dgm:cxn modelId="{F1BA7B51-2602-B74D-8680-88BC2995314A}" type="presOf" srcId="{9B07EA8B-05B6-4DC5-85C9-3B75364DAD3C}" destId="{37D4C29C-6EDF-2B4D-8E85-0992E95F7460}" srcOrd="0" destOrd="1" presId="urn:microsoft.com/office/officeart/2005/8/layout/vList2"/>
    <dgm:cxn modelId="{5E1262D7-8862-40A9-9F66-AC2925C5644F}" srcId="{984D0B83-1E3E-4AB8-8E3A-EBA94A94BCAF}" destId="{5216F62A-4829-42BC-8C68-A672DA523FC2}" srcOrd="0" destOrd="0" parTransId="{EE53172C-DF4D-4048-9874-51207A69488E}" sibTransId="{1143B289-A4DA-4BC9-9EE1-C8EFDC695856}"/>
    <dgm:cxn modelId="{63CC2247-C14E-440A-8ED3-B76F4E19C27A}" srcId="{984D0B83-1E3E-4AB8-8E3A-EBA94A94BCAF}" destId="{B9018110-47AA-4726-94AB-79E13C34DAFC}" srcOrd="3" destOrd="0" parTransId="{B592B8E8-E59E-4C6E-9C51-75FB6BC42FED}" sibTransId="{A0CCC39D-1C4F-48A4-8D87-6C8FB2E81980}"/>
    <dgm:cxn modelId="{3C827FF4-A60D-491C-86B5-B2B338CF6D85}" srcId="{984D0B83-1E3E-4AB8-8E3A-EBA94A94BCAF}" destId="{1C22DA0A-EB4A-4071-A9D7-1DA509720905}" srcOrd="1" destOrd="0" parTransId="{5C8892AB-CA9D-4461-9B6A-20A78A5F118C}" sibTransId="{D71AFC6A-2652-4E7D-B0D2-C463E3B4D450}"/>
    <dgm:cxn modelId="{A9F3C271-67A5-4346-88A8-7360A325D841}" type="presOf" srcId="{765ACCB3-42EB-430D-ABA2-C7C87744AF36}" destId="{23623CA0-837F-054E-9DA5-1213230D5698}" srcOrd="0" destOrd="1" presId="urn:microsoft.com/office/officeart/2005/8/layout/vList2"/>
    <dgm:cxn modelId="{B51D4860-1401-6A44-A49C-41B3A61089E4}" type="presOf" srcId="{D3A3EDF5-DAD5-48F4-812E-3C340F2FBDE8}" destId="{23623CA0-837F-054E-9DA5-1213230D5698}" srcOrd="0" destOrd="3" presId="urn:microsoft.com/office/officeart/2005/8/layout/vList2"/>
    <dgm:cxn modelId="{9F72BBF0-12D5-2B4F-9E67-FBD8062954CC}" type="presOf" srcId="{B9018110-47AA-4726-94AB-79E13C34DAFC}" destId="{E21440DF-2A45-0241-BCF2-CA1EB2FCC4A0}" srcOrd="0" destOrd="0" presId="urn:microsoft.com/office/officeart/2005/8/layout/vList2"/>
    <dgm:cxn modelId="{06354337-B30E-4852-B94A-C71B3DAB6E0F}" srcId="{73BAD46C-BAED-4EF4-A115-3737FB28BC25}" destId="{765ACCB3-42EB-430D-ABA2-C7C87744AF36}" srcOrd="1" destOrd="0" parTransId="{2A665107-F172-4C1C-8DF5-08A4B00F132B}" sibTransId="{100FF9FF-3E02-42B5-AD04-AE8881E46D04}"/>
    <dgm:cxn modelId="{30AE8221-E4A8-5F45-8A05-5C465614E460}" type="presOf" srcId="{6C435020-DE83-4D41-9457-CC1ECA71C4F5}" destId="{23623CA0-837F-054E-9DA5-1213230D5698}" srcOrd="0" destOrd="0" presId="urn:microsoft.com/office/officeart/2005/8/layout/vList2"/>
    <dgm:cxn modelId="{6167B2A5-FDB4-1C4C-BA40-FD5BCEEA782A}" type="presParOf" srcId="{D84F1D6F-8F21-C34E-97B0-9717173EE800}" destId="{86E33C1A-5743-4144-A5E7-FB57DD12B60D}" srcOrd="0" destOrd="0" presId="urn:microsoft.com/office/officeart/2005/8/layout/vList2"/>
    <dgm:cxn modelId="{43A0B269-E439-5540-8F6D-A73F78C1ABEF}" type="presParOf" srcId="{D84F1D6F-8F21-C34E-97B0-9717173EE800}" destId="{37D4C29C-6EDF-2B4D-8E85-0992E95F7460}" srcOrd="1" destOrd="0" presId="urn:microsoft.com/office/officeart/2005/8/layout/vList2"/>
    <dgm:cxn modelId="{453C7783-B950-0646-A097-991A3ED8E7B7}" type="presParOf" srcId="{D84F1D6F-8F21-C34E-97B0-9717173EE800}" destId="{6AA9DAB8-DE42-2C4C-BA37-101E66CFDD7E}" srcOrd="2" destOrd="0" presId="urn:microsoft.com/office/officeart/2005/8/layout/vList2"/>
    <dgm:cxn modelId="{9523FE1D-550A-A74D-99BD-A0720028CC19}" type="presParOf" srcId="{D84F1D6F-8F21-C34E-97B0-9717173EE800}" destId="{5F36DA21-20C3-CA44-8DA8-DBB941B8E278}" srcOrd="3" destOrd="0" presId="urn:microsoft.com/office/officeart/2005/8/layout/vList2"/>
    <dgm:cxn modelId="{11EA9932-8D79-A240-9E7A-8455BBD9DB75}" type="presParOf" srcId="{D84F1D6F-8F21-C34E-97B0-9717173EE800}" destId="{34F6982E-C536-C942-ABA7-B77026F2ACC5}" srcOrd="4" destOrd="0" presId="urn:microsoft.com/office/officeart/2005/8/layout/vList2"/>
    <dgm:cxn modelId="{6DCCB047-CF18-1B48-A26C-A1F27CA86D64}" type="presParOf" srcId="{D84F1D6F-8F21-C34E-97B0-9717173EE800}" destId="{23623CA0-837F-054E-9DA5-1213230D5698}" srcOrd="5" destOrd="0" presId="urn:microsoft.com/office/officeart/2005/8/layout/vList2"/>
    <dgm:cxn modelId="{0B71B78F-AA64-414D-977E-F8CB145919BA}" type="presParOf" srcId="{D84F1D6F-8F21-C34E-97B0-9717173EE800}" destId="{E21440DF-2A45-0241-BCF2-CA1EB2FCC4A0}" srcOrd="6" destOrd="0" presId="urn:microsoft.com/office/officeart/2005/8/layout/vList2"/>
    <dgm:cxn modelId="{11E04EC6-81B2-184B-B7ED-5445C66A0671}" type="presParOf" srcId="{D84F1D6F-8F21-C34E-97B0-9717173EE800}" destId="{CDA1A3FF-4DA2-C945-9210-3C568E128853}" srcOrd="7" destOrd="0" presId="urn:microsoft.com/office/officeart/2005/8/layout/vList2"/>
    <dgm:cxn modelId="{D012B09D-F3F6-CB4A-85A0-80BF33704793}" type="presParOf" srcId="{D84F1D6F-8F21-C34E-97B0-9717173EE800}" destId="{470F03C2-FF9F-EA48-A19F-B036FDC440E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1883B0-D50E-4E5E-93AE-09E59554FB44}">
      <dsp:nvSpPr>
        <dsp:cNvPr id="0" name=""/>
        <dsp:cNvSpPr/>
      </dsp:nvSpPr>
      <dsp:spPr>
        <a:xfrm>
          <a:off x="898829" y="288"/>
          <a:ext cx="1001496" cy="100149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55B222-617A-4ACB-8E3F-C362B08835EB}">
      <dsp:nvSpPr>
        <dsp:cNvPr id="0" name=""/>
        <dsp:cNvSpPr/>
      </dsp:nvSpPr>
      <dsp:spPr>
        <a:xfrm>
          <a:off x="1112262" y="213721"/>
          <a:ext cx="574628" cy="57462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1738358-54EB-4DBB-9AB8-BE9654928B14}">
      <dsp:nvSpPr>
        <dsp:cNvPr id="0" name=""/>
        <dsp:cNvSpPr/>
      </dsp:nvSpPr>
      <dsp:spPr>
        <a:xfrm>
          <a:off x="578678" y="1313725"/>
          <a:ext cx="1641796" cy="6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defRPr cap="all"/>
          </a:pPr>
          <a:r>
            <a:rPr lang="en-US" sz="1100" b="1" kern="1200"/>
            <a:t>Purpose- to provide an update re the ” refresh” of TCE’s strategic plan</a:t>
          </a:r>
          <a:r>
            <a:rPr lang="en-US" sz="1100" kern="1200"/>
            <a:t> </a:t>
          </a:r>
        </a:p>
      </dsp:txBody>
      <dsp:txXfrm>
        <a:off x="578678" y="1313725"/>
        <a:ext cx="1641796" cy="656718"/>
      </dsp:txXfrm>
    </dsp:sp>
    <dsp:sp modelId="{9CE938FE-59B0-42C3-A628-680CEC5A3656}">
      <dsp:nvSpPr>
        <dsp:cNvPr id="0" name=""/>
        <dsp:cNvSpPr/>
      </dsp:nvSpPr>
      <dsp:spPr>
        <a:xfrm>
          <a:off x="2827940" y="288"/>
          <a:ext cx="1001496" cy="100149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DB4ACD-C2B0-4003-B94B-0CABBB53E85B}">
      <dsp:nvSpPr>
        <dsp:cNvPr id="0" name=""/>
        <dsp:cNvSpPr/>
      </dsp:nvSpPr>
      <dsp:spPr>
        <a:xfrm>
          <a:off x="3041374" y="213721"/>
          <a:ext cx="574628" cy="57462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84FD14B-334B-4A75-A61A-4DAC9462B6C1}">
      <dsp:nvSpPr>
        <dsp:cNvPr id="0" name=""/>
        <dsp:cNvSpPr/>
      </dsp:nvSpPr>
      <dsp:spPr>
        <a:xfrm>
          <a:off x="2507790" y="1313725"/>
          <a:ext cx="1641796" cy="6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defRPr cap="all"/>
          </a:pPr>
          <a:r>
            <a:rPr lang="en-US" sz="1100" kern="1200"/>
            <a:t>Since the last strategic plan, we have achieved a lot </a:t>
          </a:r>
        </a:p>
      </dsp:txBody>
      <dsp:txXfrm>
        <a:off x="2507790" y="1313725"/>
        <a:ext cx="1641796" cy="656718"/>
      </dsp:txXfrm>
    </dsp:sp>
    <dsp:sp modelId="{6F82037E-8FF1-41AB-8406-79873D1797C0}">
      <dsp:nvSpPr>
        <dsp:cNvPr id="0" name=""/>
        <dsp:cNvSpPr/>
      </dsp:nvSpPr>
      <dsp:spPr>
        <a:xfrm>
          <a:off x="4757051" y="288"/>
          <a:ext cx="1001496" cy="100149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F94D97-9F31-481C-9AE9-8EC3E8F10C87}">
      <dsp:nvSpPr>
        <dsp:cNvPr id="0" name=""/>
        <dsp:cNvSpPr/>
      </dsp:nvSpPr>
      <dsp:spPr>
        <a:xfrm>
          <a:off x="4970485" y="213721"/>
          <a:ext cx="574628" cy="57462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011E49-FB7B-4A3A-AB81-402AF26B8A0D}">
      <dsp:nvSpPr>
        <dsp:cNvPr id="0" name=""/>
        <dsp:cNvSpPr/>
      </dsp:nvSpPr>
      <dsp:spPr>
        <a:xfrm>
          <a:off x="4436901" y="1313725"/>
          <a:ext cx="1641796" cy="6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defRPr cap="all"/>
          </a:pPr>
          <a:r>
            <a:rPr lang="en-US" sz="1100" kern="1200"/>
            <a:t>Background – why refresh?; process &amp; activities </a:t>
          </a:r>
        </a:p>
      </dsp:txBody>
      <dsp:txXfrm>
        <a:off x="4436901" y="1313725"/>
        <a:ext cx="1641796" cy="656718"/>
      </dsp:txXfrm>
    </dsp:sp>
    <dsp:sp modelId="{CD8A3E81-9AF4-4363-B8F9-0B49FF23B647}">
      <dsp:nvSpPr>
        <dsp:cNvPr id="0" name=""/>
        <dsp:cNvSpPr/>
      </dsp:nvSpPr>
      <dsp:spPr>
        <a:xfrm>
          <a:off x="6686163" y="288"/>
          <a:ext cx="1001496" cy="100149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E6585F-FACE-4958-9009-17B242207A40}">
      <dsp:nvSpPr>
        <dsp:cNvPr id="0" name=""/>
        <dsp:cNvSpPr/>
      </dsp:nvSpPr>
      <dsp:spPr>
        <a:xfrm>
          <a:off x="6899596" y="213721"/>
          <a:ext cx="574628" cy="57462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373255B-6AEC-41F3-8ACC-FDB7652AF3FA}">
      <dsp:nvSpPr>
        <dsp:cNvPr id="0" name=""/>
        <dsp:cNvSpPr/>
      </dsp:nvSpPr>
      <dsp:spPr>
        <a:xfrm>
          <a:off x="6366012" y="1313725"/>
          <a:ext cx="1641796" cy="6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defRPr cap="all"/>
          </a:pPr>
          <a:r>
            <a:rPr lang="en-US" sz="1100" kern="1200"/>
            <a:t>The framework- Mission, values and vision 2025 </a:t>
          </a:r>
        </a:p>
      </dsp:txBody>
      <dsp:txXfrm>
        <a:off x="6366012" y="1313725"/>
        <a:ext cx="1641796" cy="656718"/>
      </dsp:txXfrm>
    </dsp:sp>
    <dsp:sp modelId="{77CB3747-3C8C-4252-BE45-174A3C4167B7}">
      <dsp:nvSpPr>
        <dsp:cNvPr id="0" name=""/>
        <dsp:cNvSpPr/>
      </dsp:nvSpPr>
      <dsp:spPr>
        <a:xfrm>
          <a:off x="8615274" y="288"/>
          <a:ext cx="1001496" cy="100149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57CADA-AEF7-4254-8A03-0C89C4D75FAA}">
      <dsp:nvSpPr>
        <dsp:cNvPr id="0" name=""/>
        <dsp:cNvSpPr/>
      </dsp:nvSpPr>
      <dsp:spPr>
        <a:xfrm>
          <a:off x="8828708" y="213721"/>
          <a:ext cx="574628" cy="57462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699D97-96B3-493A-B9E6-478A4406DFAD}">
      <dsp:nvSpPr>
        <dsp:cNvPr id="0" name=""/>
        <dsp:cNvSpPr/>
      </dsp:nvSpPr>
      <dsp:spPr>
        <a:xfrm>
          <a:off x="8295124" y="1313725"/>
          <a:ext cx="1641796" cy="6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defRPr cap="all"/>
          </a:pPr>
          <a:r>
            <a:rPr lang="en-US" sz="1100" kern="1200"/>
            <a:t>Taking stock- strategic issues and big questions </a:t>
          </a:r>
        </a:p>
      </dsp:txBody>
      <dsp:txXfrm>
        <a:off x="8295124" y="1313725"/>
        <a:ext cx="1641796" cy="656718"/>
      </dsp:txXfrm>
    </dsp:sp>
    <dsp:sp modelId="{577D60C5-9D7A-4544-9DD0-C20F5E8F3E3B}">
      <dsp:nvSpPr>
        <dsp:cNvPr id="0" name=""/>
        <dsp:cNvSpPr/>
      </dsp:nvSpPr>
      <dsp:spPr>
        <a:xfrm>
          <a:off x="3792496" y="2380893"/>
          <a:ext cx="1001496" cy="100149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9A1763-B38D-4C7C-9C14-0E5BB664B879}">
      <dsp:nvSpPr>
        <dsp:cNvPr id="0" name=""/>
        <dsp:cNvSpPr/>
      </dsp:nvSpPr>
      <dsp:spPr>
        <a:xfrm>
          <a:off x="4005929" y="2594327"/>
          <a:ext cx="574628" cy="574628"/>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8CF59E-AD03-4B30-8CC6-E2AFE889B397}">
      <dsp:nvSpPr>
        <dsp:cNvPr id="0" name=""/>
        <dsp:cNvSpPr/>
      </dsp:nvSpPr>
      <dsp:spPr>
        <a:xfrm>
          <a:off x="3472345" y="3694331"/>
          <a:ext cx="1641796" cy="6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defRPr cap="all"/>
          </a:pPr>
          <a:r>
            <a:rPr lang="en-US" sz="1100" kern="1200"/>
            <a:t>Strategic Directions </a:t>
          </a:r>
        </a:p>
      </dsp:txBody>
      <dsp:txXfrm>
        <a:off x="3472345" y="3694331"/>
        <a:ext cx="1641796" cy="656718"/>
      </dsp:txXfrm>
    </dsp:sp>
    <dsp:sp modelId="{099EE31D-238E-4E60-BCF8-8ED0B39F00F1}">
      <dsp:nvSpPr>
        <dsp:cNvPr id="0" name=""/>
        <dsp:cNvSpPr/>
      </dsp:nvSpPr>
      <dsp:spPr>
        <a:xfrm>
          <a:off x="5721607" y="2380893"/>
          <a:ext cx="1001496" cy="100149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6DDD91-8D1F-4FCD-8776-A19AA3956877}">
      <dsp:nvSpPr>
        <dsp:cNvPr id="0" name=""/>
        <dsp:cNvSpPr/>
      </dsp:nvSpPr>
      <dsp:spPr>
        <a:xfrm>
          <a:off x="5935041" y="2594327"/>
          <a:ext cx="574628" cy="574628"/>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xmlns="" r:embed="rId1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0874449-3410-4421-9AE3-873ACC5C5D09}">
      <dsp:nvSpPr>
        <dsp:cNvPr id="0" name=""/>
        <dsp:cNvSpPr/>
      </dsp:nvSpPr>
      <dsp:spPr>
        <a:xfrm>
          <a:off x="5401457" y="3694331"/>
          <a:ext cx="1641796" cy="656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defRPr cap="all"/>
          </a:pPr>
          <a:r>
            <a:rPr lang="en-US" sz="1100" kern="1200"/>
            <a:t>The ” home stretch” – action planning and project completion </a:t>
          </a:r>
        </a:p>
      </dsp:txBody>
      <dsp:txXfrm>
        <a:off x="5401457" y="3694331"/>
        <a:ext cx="1641796" cy="6567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C02F8C-4F4F-5443-8F78-D8053C911E8C}">
      <dsp:nvSpPr>
        <dsp:cNvPr id="0" name=""/>
        <dsp:cNvSpPr/>
      </dsp:nvSpPr>
      <dsp:spPr>
        <a:xfrm>
          <a:off x="0" y="0"/>
          <a:ext cx="8938260" cy="130576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100000"/>
            </a:lnSpc>
            <a:spcBef>
              <a:spcPct val="0"/>
            </a:spcBef>
            <a:spcAft>
              <a:spcPct val="35000"/>
            </a:spcAft>
          </a:pPr>
          <a:r>
            <a:rPr lang="en-US" sz="2200" kern="1200"/>
            <a:t>TCE …</a:t>
          </a:r>
        </a:p>
      </dsp:txBody>
      <dsp:txXfrm>
        <a:off x="38244" y="38244"/>
        <a:ext cx="7529240" cy="1229275"/>
      </dsp:txXfrm>
    </dsp:sp>
    <dsp:sp modelId="{77AF1388-F464-894E-AC58-7BA635DBBA26}">
      <dsp:nvSpPr>
        <dsp:cNvPr id="0" name=""/>
        <dsp:cNvSpPr/>
      </dsp:nvSpPr>
      <dsp:spPr>
        <a:xfrm>
          <a:off x="788669" y="1523390"/>
          <a:ext cx="8938260" cy="130576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100000"/>
            </a:lnSpc>
            <a:spcBef>
              <a:spcPct val="0"/>
            </a:spcBef>
            <a:spcAft>
              <a:spcPct val="35000"/>
            </a:spcAft>
          </a:pPr>
          <a:r>
            <a:rPr lang="en-US" sz="2200" kern="1200"/>
            <a:t>last updated its strategic plan in 2017. The term of that plan extended until 2021. </a:t>
          </a:r>
        </a:p>
      </dsp:txBody>
      <dsp:txXfrm>
        <a:off x="826913" y="1561634"/>
        <a:ext cx="7224355" cy="1229275"/>
      </dsp:txXfrm>
    </dsp:sp>
    <dsp:sp modelId="{CBB5D78E-CEBA-2B42-BE0B-5C5DF2D603D2}">
      <dsp:nvSpPr>
        <dsp:cNvPr id="0" name=""/>
        <dsp:cNvSpPr/>
      </dsp:nvSpPr>
      <dsp:spPr>
        <a:xfrm>
          <a:off x="1577339" y="3046780"/>
          <a:ext cx="8938260" cy="130576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100000"/>
            </a:lnSpc>
            <a:spcBef>
              <a:spcPct val="0"/>
            </a:spcBef>
            <a:spcAft>
              <a:spcPct val="35000"/>
            </a:spcAft>
          </a:pPr>
          <a:r>
            <a:rPr lang="en-US" sz="2200" kern="1200"/>
            <a:t>wants to revisit and “refresh” its strategic plan:</a:t>
          </a:r>
        </a:p>
        <a:p>
          <a:pPr marL="171450" lvl="1" indent="-171450" algn="l" defTabSz="755650">
            <a:lnSpc>
              <a:spcPct val="100000"/>
            </a:lnSpc>
            <a:spcBef>
              <a:spcPct val="0"/>
            </a:spcBef>
            <a:spcAft>
              <a:spcPct val="15000"/>
            </a:spcAft>
            <a:buChar char="••"/>
          </a:pPr>
          <a:r>
            <a:rPr lang="en-US" sz="1700" kern="1200"/>
            <a:t>build on what is working </a:t>
          </a:r>
        </a:p>
        <a:p>
          <a:pPr marL="171450" lvl="1" indent="-171450" algn="l" defTabSz="755650">
            <a:lnSpc>
              <a:spcPct val="100000"/>
            </a:lnSpc>
            <a:spcBef>
              <a:spcPct val="0"/>
            </a:spcBef>
            <a:spcAft>
              <a:spcPct val="15000"/>
            </a:spcAft>
            <a:buChar char="••"/>
          </a:pPr>
          <a:r>
            <a:rPr lang="en-US" sz="1700" kern="1200"/>
            <a:t>update the plan to provide a framework for the next 3-5 years </a:t>
          </a:r>
        </a:p>
      </dsp:txBody>
      <dsp:txXfrm>
        <a:off x="1615583" y="3085024"/>
        <a:ext cx="7224355" cy="1229275"/>
      </dsp:txXfrm>
    </dsp:sp>
    <dsp:sp modelId="{DC8F0E95-372D-AD43-BC63-A2EBA64322C4}">
      <dsp:nvSpPr>
        <dsp:cNvPr id="0" name=""/>
        <dsp:cNvSpPr/>
      </dsp:nvSpPr>
      <dsp:spPr>
        <a:xfrm>
          <a:off x="8089513" y="990203"/>
          <a:ext cx="848746" cy="848746"/>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8280481" y="990203"/>
        <a:ext cx="466810" cy="638681"/>
      </dsp:txXfrm>
    </dsp:sp>
    <dsp:sp modelId="{474447ED-7A65-704D-BF4F-FE917A86FFD5}">
      <dsp:nvSpPr>
        <dsp:cNvPr id="0" name=""/>
        <dsp:cNvSpPr/>
      </dsp:nvSpPr>
      <dsp:spPr>
        <a:xfrm>
          <a:off x="8878183" y="2504889"/>
          <a:ext cx="848746" cy="848746"/>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9069151" y="2504889"/>
        <a:ext cx="466810" cy="6386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26588-4F69-5941-B12E-11A6296C02A7}">
      <dsp:nvSpPr>
        <dsp:cNvPr id="0" name=""/>
        <dsp:cNvSpPr/>
      </dsp:nvSpPr>
      <dsp:spPr>
        <a:xfrm>
          <a:off x="0" y="0"/>
          <a:ext cx="6291714"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16C5E9-8D88-1D45-B0BD-D8D1F216D2EA}">
      <dsp:nvSpPr>
        <dsp:cNvPr id="0" name=""/>
        <dsp:cNvSpPr/>
      </dsp:nvSpPr>
      <dsp:spPr>
        <a:xfrm>
          <a:off x="0" y="0"/>
          <a:ext cx="6291714" cy="2765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b="1" kern="1200" dirty="0"/>
            <a:t>TCE fills an important niche in developmental services; supporting individuals with complex needs who benefit from personalized environments and communication strategies.  In particular, there is a need for the organization to be flexible and capable of supporting the needs of both younger and older families and service recipients</a:t>
          </a:r>
        </a:p>
      </dsp:txBody>
      <dsp:txXfrm>
        <a:off x="0" y="0"/>
        <a:ext cx="6291714" cy="2765367"/>
      </dsp:txXfrm>
    </dsp:sp>
    <dsp:sp modelId="{6EE588DC-7D08-234B-8A02-529B1ED13765}">
      <dsp:nvSpPr>
        <dsp:cNvPr id="0" name=""/>
        <dsp:cNvSpPr/>
      </dsp:nvSpPr>
      <dsp:spPr>
        <a:xfrm>
          <a:off x="0" y="2765367"/>
          <a:ext cx="6291714"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86825F7-51C3-6341-B203-46FFFB09E686}">
      <dsp:nvSpPr>
        <dsp:cNvPr id="0" name=""/>
        <dsp:cNvSpPr/>
      </dsp:nvSpPr>
      <dsp:spPr>
        <a:xfrm>
          <a:off x="0" y="2765367"/>
          <a:ext cx="6291714" cy="2765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b="1" kern="1200" dirty="0"/>
            <a:t>TCE has some assets and resources to support growth but there is a desire to be smart and strategic as well as to ensure sustainability.   The organization needs to continue to build its capacity (competencies) to support strategic directions and sustainability </a:t>
          </a:r>
        </a:p>
      </dsp:txBody>
      <dsp:txXfrm>
        <a:off x="0" y="2765367"/>
        <a:ext cx="6291714" cy="27653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23ED05-0A93-4543-BE12-9EE369383C41}">
      <dsp:nvSpPr>
        <dsp:cNvPr id="0" name=""/>
        <dsp:cNvSpPr/>
      </dsp:nvSpPr>
      <dsp:spPr>
        <a:xfrm>
          <a:off x="0" y="83635"/>
          <a:ext cx="5077071" cy="22651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CA" sz="2200" b="1" kern="1200"/>
            <a:t>MISSION</a:t>
          </a:r>
          <a:r>
            <a:rPr lang="en-CA" sz="2200" kern="1200"/>
            <a:t> - TCE provides support to each person to live with dignity and respect as they exercise their rights as citizens to make authentic choices and have opportunities that are unique to each person. (current Vision statement) </a:t>
          </a:r>
          <a:endParaRPr lang="en-US" sz="2200" kern="1200"/>
        </a:p>
      </dsp:txBody>
      <dsp:txXfrm>
        <a:off x="110574" y="194209"/>
        <a:ext cx="4855923" cy="2043972"/>
      </dsp:txXfrm>
    </dsp:sp>
    <dsp:sp modelId="{80D036AA-8BB9-5343-9417-47AF2535E157}">
      <dsp:nvSpPr>
        <dsp:cNvPr id="0" name=""/>
        <dsp:cNvSpPr/>
      </dsp:nvSpPr>
      <dsp:spPr>
        <a:xfrm>
          <a:off x="0" y="2412115"/>
          <a:ext cx="5077071" cy="226512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CA" sz="2200" b="1" kern="1200"/>
            <a:t>VISION</a:t>
          </a:r>
          <a:r>
            <a:rPr lang="en-CA" sz="2200" kern="1200"/>
            <a:t> - A community which welcomes its members, not in spite of their differences, but to celebrate these and to appreciate the contributions of all its citizens (current Mission statement) </a:t>
          </a:r>
          <a:endParaRPr lang="en-US" sz="2200" kern="1200"/>
        </a:p>
      </dsp:txBody>
      <dsp:txXfrm>
        <a:off x="110574" y="2522689"/>
        <a:ext cx="4855923" cy="20439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E33C1A-5743-4144-A5E7-FB57DD12B60D}">
      <dsp:nvSpPr>
        <dsp:cNvPr id="0" name=""/>
        <dsp:cNvSpPr/>
      </dsp:nvSpPr>
      <dsp:spPr>
        <a:xfrm>
          <a:off x="0" y="90350"/>
          <a:ext cx="4780416" cy="59587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CA" sz="1500" b="1" kern="1200"/>
            <a:t>Person Centered Organization </a:t>
          </a:r>
          <a:endParaRPr lang="en-US" sz="1500" kern="1200"/>
        </a:p>
      </dsp:txBody>
      <dsp:txXfrm>
        <a:off x="29088" y="119438"/>
        <a:ext cx="4722240" cy="537701"/>
      </dsp:txXfrm>
    </dsp:sp>
    <dsp:sp modelId="{37D4C29C-6EDF-2B4D-8E85-0992E95F7460}">
      <dsp:nvSpPr>
        <dsp:cNvPr id="0" name=""/>
        <dsp:cNvSpPr/>
      </dsp:nvSpPr>
      <dsp:spPr>
        <a:xfrm>
          <a:off x="0" y="686228"/>
          <a:ext cx="4780416" cy="411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778" tIns="19050" rIns="106680" bIns="19050" numCol="1" spcCol="1270" anchor="t" anchorCtr="0">
          <a:noAutofit/>
        </a:bodyPr>
        <a:lstStyle/>
        <a:p>
          <a:pPr marL="114300" lvl="1" indent="-114300" algn="l" defTabSz="533400">
            <a:lnSpc>
              <a:spcPct val="90000"/>
            </a:lnSpc>
            <a:spcBef>
              <a:spcPct val="0"/>
            </a:spcBef>
            <a:spcAft>
              <a:spcPct val="20000"/>
            </a:spcAft>
            <a:buChar char="••"/>
          </a:pPr>
          <a:r>
            <a:rPr lang="en-CA" sz="1200" i="1" kern="1200"/>
            <a:t>Person-centered support has a positive impact on individuals </a:t>
          </a:r>
          <a:endParaRPr lang="en-US" sz="1200" kern="1200"/>
        </a:p>
        <a:p>
          <a:pPr marL="114300" lvl="1" indent="-114300" algn="l" defTabSz="533400">
            <a:lnSpc>
              <a:spcPct val="90000"/>
            </a:lnSpc>
            <a:spcBef>
              <a:spcPct val="0"/>
            </a:spcBef>
            <a:spcAft>
              <a:spcPct val="20000"/>
            </a:spcAft>
            <a:buChar char="••"/>
          </a:pPr>
          <a:r>
            <a:rPr lang="en-CA" sz="1200" i="1" kern="1200"/>
            <a:t>More Individualized Supportive Housing </a:t>
          </a:r>
          <a:endParaRPr lang="en-US" sz="1200" kern="1200"/>
        </a:p>
      </dsp:txBody>
      <dsp:txXfrm>
        <a:off x="0" y="686228"/>
        <a:ext cx="4780416" cy="411412"/>
      </dsp:txXfrm>
    </dsp:sp>
    <dsp:sp modelId="{6AA9DAB8-DE42-2C4C-BA37-101E66CFDD7E}">
      <dsp:nvSpPr>
        <dsp:cNvPr id="0" name=""/>
        <dsp:cNvSpPr/>
      </dsp:nvSpPr>
      <dsp:spPr>
        <a:xfrm>
          <a:off x="0" y="1097640"/>
          <a:ext cx="4780416" cy="595877"/>
        </a:xfrm>
        <a:prstGeom prst="roundRect">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CA" sz="1500" b="1" kern="1200"/>
            <a:t>Connected - Strong network of partnerships/collaboration</a:t>
          </a:r>
          <a:endParaRPr lang="en-US" sz="1500" kern="1200"/>
        </a:p>
      </dsp:txBody>
      <dsp:txXfrm>
        <a:off x="29088" y="1126728"/>
        <a:ext cx="4722240" cy="537701"/>
      </dsp:txXfrm>
    </dsp:sp>
    <dsp:sp modelId="{34F6982E-C536-C942-ABA7-B77026F2ACC5}">
      <dsp:nvSpPr>
        <dsp:cNvPr id="0" name=""/>
        <dsp:cNvSpPr/>
      </dsp:nvSpPr>
      <dsp:spPr>
        <a:xfrm>
          <a:off x="0" y="1736718"/>
          <a:ext cx="4780416" cy="595877"/>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CA" sz="1500" b="1" kern="1200"/>
            <a:t>Capable and Sustainable </a:t>
          </a:r>
          <a:endParaRPr lang="en-US" sz="1500" kern="1200"/>
        </a:p>
      </dsp:txBody>
      <dsp:txXfrm>
        <a:off x="29088" y="1765806"/>
        <a:ext cx="4722240" cy="537701"/>
      </dsp:txXfrm>
    </dsp:sp>
    <dsp:sp modelId="{23623CA0-837F-054E-9DA5-1213230D5698}">
      <dsp:nvSpPr>
        <dsp:cNvPr id="0" name=""/>
        <dsp:cNvSpPr/>
      </dsp:nvSpPr>
      <dsp:spPr>
        <a:xfrm>
          <a:off x="0" y="2332595"/>
          <a:ext cx="4780416" cy="822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778" tIns="19050" rIns="106680" bIns="19050" numCol="1" spcCol="1270" anchor="t" anchorCtr="0">
          <a:noAutofit/>
        </a:bodyPr>
        <a:lstStyle/>
        <a:p>
          <a:pPr marL="114300" lvl="1" indent="-114300" algn="l" defTabSz="533400">
            <a:lnSpc>
              <a:spcPct val="90000"/>
            </a:lnSpc>
            <a:spcBef>
              <a:spcPct val="0"/>
            </a:spcBef>
            <a:spcAft>
              <a:spcPct val="20000"/>
            </a:spcAft>
            <a:buChar char="••"/>
          </a:pPr>
          <a:r>
            <a:rPr lang="en-CA" sz="1200" i="1" kern="1200"/>
            <a:t>Sustainable Staffing </a:t>
          </a:r>
          <a:endParaRPr lang="en-US" sz="1200" kern="1200"/>
        </a:p>
        <a:p>
          <a:pPr marL="114300" lvl="1" indent="-114300" algn="l" defTabSz="533400">
            <a:lnSpc>
              <a:spcPct val="90000"/>
            </a:lnSpc>
            <a:spcBef>
              <a:spcPct val="0"/>
            </a:spcBef>
            <a:spcAft>
              <a:spcPct val="20000"/>
            </a:spcAft>
            <a:buChar char="••"/>
          </a:pPr>
          <a:r>
            <a:rPr lang="en-CA" sz="1200" i="1" kern="1200"/>
            <a:t>Well-developed fund raising/resource development strategy</a:t>
          </a:r>
          <a:endParaRPr lang="en-US" sz="1200" kern="1200"/>
        </a:p>
        <a:p>
          <a:pPr marL="114300" lvl="1" indent="-114300" algn="l" defTabSz="533400">
            <a:lnSpc>
              <a:spcPct val="90000"/>
            </a:lnSpc>
            <a:spcBef>
              <a:spcPct val="0"/>
            </a:spcBef>
            <a:spcAft>
              <a:spcPct val="20000"/>
            </a:spcAft>
            <a:buChar char="••"/>
          </a:pPr>
          <a:r>
            <a:rPr lang="en-CA" sz="1200" i="1" kern="1200"/>
            <a:t>Positive Shift in Culture - Learning and Evolving </a:t>
          </a:r>
          <a:endParaRPr lang="en-US" sz="1200" kern="1200"/>
        </a:p>
        <a:p>
          <a:pPr marL="114300" lvl="1" indent="-114300" algn="l" defTabSz="533400">
            <a:lnSpc>
              <a:spcPct val="90000"/>
            </a:lnSpc>
            <a:spcBef>
              <a:spcPct val="0"/>
            </a:spcBef>
            <a:spcAft>
              <a:spcPct val="20000"/>
            </a:spcAft>
            <a:buChar char="••"/>
          </a:pPr>
          <a:r>
            <a:rPr lang="en-CA" sz="1200" i="1" kern="1200"/>
            <a:t>Leaderful Organization</a:t>
          </a:r>
          <a:endParaRPr lang="en-US" sz="1200" kern="1200"/>
        </a:p>
      </dsp:txBody>
      <dsp:txXfrm>
        <a:off x="0" y="2332595"/>
        <a:ext cx="4780416" cy="822825"/>
      </dsp:txXfrm>
    </dsp:sp>
    <dsp:sp modelId="{E21440DF-2A45-0241-BCF2-CA1EB2FCC4A0}">
      <dsp:nvSpPr>
        <dsp:cNvPr id="0" name=""/>
        <dsp:cNvSpPr/>
      </dsp:nvSpPr>
      <dsp:spPr>
        <a:xfrm>
          <a:off x="0" y="3155420"/>
          <a:ext cx="4780416" cy="595877"/>
        </a:xfrm>
        <a:prstGeom prst="roundRect">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CA" sz="1500" b="1" kern="1200"/>
            <a:t>Respected as a leader in supporting “Aging in Place” and the provision of Palliative /End of Life Support </a:t>
          </a:r>
          <a:endParaRPr lang="en-US" sz="1500" kern="1200"/>
        </a:p>
      </dsp:txBody>
      <dsp:txXfrm>
        <a:off x="29088" y="3184508"/>
        <a:ext cx="4722240" cy="537701"/>
      </dsp:txXfrm>
    </dsp:sp>
    <dsp:sp modelId="{470F03C2-FF9F-EA48-A19F-B036FDC440EC}">
      <dsp:nvSpPr>
        <dsp:cNvPr id="0" name=""/>
        <dsp:cNvSpPr/>
      </dsp:nvSpPr>
      <dsp:spPr>
        <a:xfrm>
          <a:off x="0" y="3794497"/>
          <a:ext cx="4780416" cy="595877"/>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CA" sz="1500" b="1" kern="1200"/>
            <a:t>Has contributed to Positive Shifts in DS Sector </a:t>
          </a:r>
          <a:endParaRPr lang="en-US" sz="1500" kern="1200"/>
        </a:p>
      </dsp:txBody>
      <dsp:txXfrm>
        <a:off x="29088" y="3823585"/>
        <a:ext cx="4722240" cy="537701"/>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228E8-0F98-CA4F-9B35-BD019F94A8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A72DF84-E72D-494C-BC85-0B23E418FD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F0B3C0-F7D9-0D41-AD47-D49B26F5A173}"/>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5" name="Footer Placeholder 4">
            <a:extLst>
              <a:ext uri="{FF2B5EF4-FFF2-40B4-BE49-F238E27FC236}">
                <a16:creationId xmlns:a16="http://schemas.microsoft.com/office/drawing/2014/main" id="{76E3DB88-4FEE-914F-B24E-67359624C5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BA0724-38E4-0249-9F42-98DE63C544DA}"/>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3902215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3E54C-FBC9-B74B-98CA-A62344B940B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0ACACC-2C37-0342-9D42-128B94821E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231BD2-5679-9D43-9F4F-FE13F8DB21F3}"/>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5" name="Footer Placeholder 4">
            <a:extLst>
              <a:ext uri="{FF2B5EF4-FFF2-40B4-BE49-F238E27FC236}">
                <a16:creationId xmlns:a16="http://schemas.microsoft.com/office/drawing/2014/main" id="{69954052-F5A6-E043-B018-DA61F6B89A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D4B2D6-6838-484A-9A85-8BBC889F741C}"/>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2055626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5B3932-D524-4548-9120-35C3332DE57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95030F1-91EC-0244-A5CB-BCFC477E13B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7E44A5-2403-AC42-80DD-59545B507D2E}"/>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5" name="Footer Placeholder 4">
            <a:extLst>
              <a:ext uri="{FF2B5EF4-FFF2-40B4-BE49-F238E27FC236}">
                <a16:creationId xmlns:a16="http://schemas.microsoft.com/office/drawing/2014/main" id="{C95F3B23-CF25-8049-8332-29537613FA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3E5CFF-01D7-2A4F-813E-D18CAAABAF49}"/>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237496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67A95-551B-004E-896F-318A74264C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EFF7C5-51FE-D34A-95A4-B518450764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DCC6FB-EA96-D140-B950-434F61F77192}"/>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5" name="Footer Placeholder 4">
            <a:extLst>
              <a:ext uri="{FF2B5EF4-FFF2-40B4-BE49-F238E27FC236}">
                <a16:creationId xmlns:a16="http://schemas.microsoft.com/office/drawing/2014/main" id="{3A30B17E-0005-5847-A9E8-E285C810D5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351D6D-ADDB-D745-9F2E-4AB1C17A4D86}"/>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3338795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944DB-BD48-2E4A-9ED2-3CE84317F2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4EC6214-AC1A-3A40-8AE4-01517F480B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5ECB05-3367-D043-AD34-16A48FE22723}"/>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5" name="Footer Placeholder 4">
            <a:extLst>
              <a:ext uri="{FF2B5EF4-FFF2-40B4-BE49-F238E27FC236}">
                <a16:creationId xmlns:a16="http://schemas.microsoft.com/office/drawing/2014/main" id="{D952B6F1-B11D-FB44-8B11-41A053610F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8F075B-AF8A-CB46-AFF8-D8785F1F8CCE}"/>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2354471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E9DAA-FDC1-9C4F-BB75-CB22EBB382B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225EBF-5D7B-DF4C-8A4B-CE78A16C7B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B63C043-F407-FD42-8A6C-F403FC927F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0EE5F38-77A7-0549-B801-13CB22B027DA}"/>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6" name="Footer Placeholder 5">
            <a:extLst>
              <a:ext uri="{FF2B5EF4-FFF2-40B4-BE49-F238E27FC236}">
                <a16:creationId xmlns:a16="http://schemas.microsoft.com/office/drawing/2014/main" id="{3B08751C-14DE-5F40-BC3A-3BF78BBAA3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1A493B-87A6-214B-8277-BC981C57723C}"/>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2759664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9B843-9109-2C49-BA6B-805BC7320A3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0B5BDA-5AC3-7147-BC04-B0598ADCB5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B4E991-28AA-7543-92FE-D85EA7222F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EBE7115-B9A8-ED42-8EEF-56C70F927A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EB45B7-1C7F-584F-B931-033E12A55CF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7403C3D-B1D6-BB40-B5F9-E1ADC6F5C659}"/>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8" name="Footer Placeholder 7">
            <a:extLst>
              <a:ext uri="{FF2B5EF4-FFF2-40B4-BE49-F238E27FC236}">
                <a16:creationId xmlns:a16="http://schemas.microsoft.com/office/drawing/2014/main" id="{A00E0DD1-306B-7340-81A9-1D8AB9EA0B1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9B3D18C-3F72-A440-A80D-815A39321975}"/>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322553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23C55-9893-2B4A-9C0F-290CC953CF7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A91DA32-43BA-0440-A7D9-E3AFC6C0C63C}"/>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4" name="Footer Placeholder 3">
            <a:extLst>
              <a:ext uri="{FF2B5EF4-FFF2-40B4-BE49-F238E27FC236}">
                <a16:creationId xmlns:a16="http://schemas.microsoft.com/office/drawing/2014/main" id="{50FECD92-4763-1844-B9FF-36B9AF248A2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07E490-B4C2-1B4F-9A3B-062AD8981C50}"/>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551757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8A1D70-C876-F342-96C5-56D573CE5BE4}"/>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3" name="Footer Placeholder 2">
            <a:extLst>
              <a:ext uri="{FF2B5EF4-FFF2-40B4-BE49-F238E27FC236}">
                <a16:creationId xmlns:a16="http://schemas.microsoft.com/office/drawing/2014/main" id="{6B1BAC54-320A-B941-A299-FC9DAFB4D2F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E62497-0098-7D46-98C3-9F4D26477E68}"/>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2182890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0BFB6-5E9F-4540-BE13-C9D23715A7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B1F00C-9F56-FF4C-9F45-23FECDF510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0AD578-3051-E745-A75E-D8A7376AF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04EBF-1373-D14B-ACEF-BFC4E8597B63}"/>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6" name="Footer Placeholder 5">
            <a:extLst>
              <a:ext uri="{FF2B5EF4-FFF2-40B4-BE49-F238E27FC236}">
                <a16:creationId xmlns:a16="http://schemas.microsoft.com/office/drawing/2014/main" id="{602866AA-422F-CB43-9DC5-5FEE657487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6212B5-6982-AA4A-A884-CEA2674434FB}"/>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1620894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DC16C-68DA-B24D-AB7A-80C81F798C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05E2ED-FB52-7E47-BCF6-20EB261455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9577918-D21A-C446-A599-F1D6B3EC96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16819C-BB65-9940-9008-EF66CFB5B353}"/>
              </a:ext>
            </a:extLst>
          </p:cNvPr>
          <p:cNvSpPr>
            <a:spLocks noGrp="1"/>
          </p:cNvSpPr>
          <p:nvPr>
            <p:ph type="dt" sz="half" idx="10"/>
          </p:nvPr>
        </p:nvSpPr>
        <p:spPr/>
        <p:txBody>
          <a:bodyPr/>
          <a:lstStyle/>
          <a:p>
            <a:fld id="{1B31DB60-CAE6-324A-B1F9-7924605A122B}" type="datetimeFigureOut">
              <a:rPr lang="en-US" smtClean="0"/>
              <a:t>10/27/2021</a:t>
            </a:fld>
            <a:endParaRPr lang="en-US"/>
          </a:p>
        </p:txBody>
      </p:sp>
      <p:sp>
        <p:nvSpPr>
          <p:cNvPr id="6" name="Footer Placeholder 5">
            <a:extLst>
              <a:ext uri="{FF2B5EF4-FFF2-40B4-BE49-F238E27FC236}">
                <a16:creationId xmlns:a16="http://schemas.microsoft.com/office/drawing/2014/main" id="{0CAFF364-3292-1B4B-B102-9B10C496BA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6FD6DC-4424-BC4F-9B39-FD4289B382B5}"/>
              </a:ext>
            </a:extLst>
          </p:cNvPr>
          <p:cNvSpPr>
            <a:spLocks noGrp="1"/>
          </p:cNvSpPr>
          <p:nvPr>
            <p:ph type="sldNum" sz="quarter" idx="12"/>
          </p:nvPr>
        </p:nvSpPr>
        <p:spPr/>
        <p:txBody>
          <a:bodyPr/>
          <a:lstStyle/>
          <a:p>
            <a:fld id="{276E4DBD-C452-AF41-A235-A654C6575A5B}" type="slidenum">
              <a:rPr lang="en-US" smtClean="0"/>
              <a:t>‹#›</a:t>
            </a:fld>
            <a:endParaRPr lang="en-US"/>
          </a:p>
        </p:txBody>
      </p:sp>
    </p:spTree>
    <p:extLst>
      <p:ext uri="{BB962C8B-B14F-4D97-AF65-F5344CB8AC3E}">
        <p14:creationId xmlns:p14="http://schemas.microsoft.com/office/powerpoint/2010/main" val="504811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8E6DD9-5953-0E45-9E41-65F0EB58A8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9EF164F-FAE5-9C48-845A-EEB9E1C3A8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117326-4194-8B49-8290-78E41C8F25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31DB60-CAE6-324A-B1F9-7924605A122B}" type="datetimeFigureOut">
              <a:rPr lang="en-US" smtClean="0"/>
              <a:t>10/27/2021</a:t>
            </a:fld>
            <a:endParaRPr lang="en-US"/>
          </a:p>
        </p:txBody>
      </p:sp>
      <p:sp>
        <p:nvSpPr>
          <p:cNvPr id="5" name="Footer Placeholder 4">
            <a:extLst>
              <a:ext uri="{FF2B5EF4-FFF2-40B4-BE49-F238E27FC236}">
                <a16:creationId xmlns:a16="http://schemas.microsoft.com/office/drawing/2014/main" id="{6AB629B2-8872-D449-9E8A-DA329147F4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3B66FC-7B8E-9D49-9526-D7505623FD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6E4DBD-C452-AF41-A235-A654C6575A5B}" type="slidenum">
              <a:rPr lang="en-US" smtClean="0"/>
              <a:t>‹#›</a:t>
            </a:fld>
            <a:endParaRPr lang="en-US"/>
          </a:p>
        </p:txBody>
      </p:sp>
    </p:spTree>
    <p:extLst>
      <p:ext uri="{BB962C8B-B14F-4D97-AF65-F5344CB8AC3E}">
        <p14:creationId xmlns:p14="http://schemas.microsoft.com/office/powerpoint/2010/main" val="2253069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FD2B106-31C7-446F-B4D3-C9EE8CEB5B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12191996" cy="6858000"/>
          </a:xfrm>
          <a:prstGeom prst="rect">
            <a:avLst/>
          </a:prstGeom>
          <a:ln w="0">
            <a:noFill/>
            <a:prstDash val="solid"/>
            <a:round/>
            <a:headEnd/>
            <a:tailEnd/>
          </a:ln>
        </p:spPr>
        <p:txBody>
          <a:bodyPr rtlCol="0" anchor="ctr"/>
          <a:lstStyle/>
          <a:p>
            <a:pPr algn="ctr" defTabSz="457200"/>
            <a:endParaRPr lang="en-US">
              <a:solidFill>
                <a:schemeClr val="tx1"/>
              </a:solidFill>
            </a:endParaRPr>
          </a:p>
        </p:txBody>
      </p:sp>
      <p:sp>
        <p:nvSpPr>
          <p:cNvPr id="11" name="Rectangle 10">
            <a:extLst>
              <a:ext uri="{FF2B5EF4-FFF2-40B4-BE49-F238E27FC236}">
                <a16:creationId xmlns:a16="http://schemas.microsoft.com/office/drawing/2014/main" id="{1D7678B8-0AAC-460B-8CDB-C43156BBAA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sp>
        <p:nvSpPr>
          <p:cNvPr id="2" name="Title 1">
            <a:extLst>
              <a:ext uri="{FF2B5EF4-FFF2-40B4-BE49-F238E27FC236}">
                <a16:creationId xmlns:a16="http://schemas.microsoft.com/office/drawing/2014/main" id="{7FC698C4-4FC1-3847-B381-5F4E4478A783}"/>
              </a:ext>
            </a:extLst>
          </p:cNvPr>
          <p:cNvSpPr>
            <a:spLocks noGrp="1"/>
          </p:cNvSpPr>
          <p:nvPr>
            <p:ph type="ctrTitle"/>
          </p:nvPr>
        </p:nvSpPr>
        <p:spPr>
          <a:xfrm>
            <a:off x="766761" y="643468"/>
            <a:ext cx="5292727" cy="4242858"/>
          </a:xfrm>
        </p:spPr>
        <p:txBody>
          <a:bodyPr anchor="b">
            <a:normAutofit/>
          </a:bodyPr>
          <a:lstStyle/>
          <a:p>
            <a:pPr algn="l"/>
            <a:r>
              <a:rPr lang="en-US" sz="7500" b="1" dirty="0"/>
              <a:t>Refreshing TCEs Strategic Plan </a:t>
            </a:r>
          </a:p>
        </p:txBody>
      </p:sp>
      <p:sp>
        <p:nvSpPr>
          <p:cNvPr id="3" name="Subtitle 2">
            <a:extLst>
              <a:ext uri="{FF2B5EF4-FFF2-40B4-BE49-F238E27FC236}">
                <a16:creationId xmlns:a16="http://schemas.microsoft.com/office/drawing/2014/main" id="{C006180D-BD69-3442-BB3F-C56F8D6812B9}"/>
              </a:ext>
            </a:extLst>
          </p:cNvPr>
          <p:cNvSpPr>
            <a:spLocks noGrp="1"/>
          </p:cNvSpPr>
          <p:nvPr>
            <p:ph type="subTitle" idx="1"/>
          </p:nvPr>
        </p:nvSpPr>
        <p:spPr>
          <a:xfrm>
            <a:off x="766761" y="5019676"/>
            <a:ext cx="5292727" cy="1066799"/>
          </a:xfrm>
        </p:spPr>
        <p:txBody>
          <a:bodyPr>
            <a:noAutofit/>
          </a:bodyPr>
          <a:lstStyle/>
          <a:p>
            <a:pPr algn="l"/>
            <a:r>
              <a:rPr lang="en-US" sz="2000" b="1" dirty="0">
                <a:solidFill>
                  <a:schemeClr val="tx1">
                    <a:alpha val="60000"/>
                  </a:schemeClr>
                </a:solidFill>
              </a:rPr>
              <a:t>AGM</a:t>
            </a:r>
          </a:p>
          <a:p>
            <a:pPr algn="l"/>
            <a:r>
              <a:rPr lang="en-US" sz="2000" b="1" dirty="0">
                <a:solidFill>
                  <a:schemeClr val="tx1">
                    <a:alpha val="60000"/>
                  </a:schemeClr>
                </a:solidFill>
              </a:rPr>
              <a:t>October 25, 2021</a:t>
            </a:r>
          </a:p>
          <a:p>
            <a:pPr algn="l"/>
            <a:r>
              <a:rPr lang="en-US" sz="2000" b="1" dirty="0">
                <a:solidFill>
                  <a:schemeClr val="tx1">
                    <a:alpha val="60000"/>
                  </a:schemeClr>
                </a:solidFill>
              </a:rPr>
              <a:t>Mike Coxon,  Third Sector Consulting </a:t>
            </a:r>
          </a:p>
        </p:txBody>
      </p:sp>
      <p:sp>
        <p:nvSpPr>
          <p:cNvPr id="13" name="Freeform 6">
            <a:extLst>
              <a:ext uri="{FF2B5EF4-FFF2-40B4-BE49-F238E27FC236}">
                <a16:creationId xmlns:a16="http://schemas.microsoft.com/office/drawing/2014/main" id="{1F0D9B0E-E48B-450C-9134-0435D96D0BA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02207" y="61344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rgbClr val="FFFFFF"/>
          </a:solidFill>
          <a:ln w="0">
            <a:noFill/>
            <a:prstDash val="solid"/>
            <a:round/>
            <a:headEnd/>
            <a:tailEnd/>
          </a:ln>
        </p:spPr>
      </p:sp>
      <p:pic>
        <p:nvPicPr>
          <p:cNvPr id="4" name="Picture 3" descr="A red and white logo&#10;&#10;Description automatically generated with low confidence">
            <a:extLst>
              <a:ext uri="{FF2B5EF4-FFF2-40B4-BE49-F238E27FC236}">
                <a16:creationId xmlns:a16="http://schemas.microsoft.com/office/drawing/2014/main" id="{933027F7-FDB6-594F-8033-E24F3AE6ED19}"/>
              </a:ext>
            </a:extLst>
          </p:cNvPr>
          <p:cNvPicPr>
            <a:picLocks noChangeAspect="1"/>
          </p:cNvPicPr>
          <p:nvPr/>
        </p:nvPicPr>
        <p:blipFill>
          <a:blip r:embed="rId2"/>
          <a:stretch>
            <a:fillRect/>
          </a:stretch>
        </p:blipFill>
        <p:spPr>
          <a:xfrm>
            <a:off x="7499994" y="2525680"/>
            <a:ext cx="3240000" cy="1404755"/>
          </a:xfrm>
          <a:prstGeom prst="rect">
            <a:avLst/>
          </a:prstGeom>
        </p:spPr>
      </p:pic>
    </p:spTree>
    <p:extLst>
      <p:ext uri="{BB962C8B-B14F-4D97-AF65-F5344CB8AC3E}">
        <p14:creationId xmlns:p14="http://schemas.microsoft.com/office/powerpoint/2010/main" val="2851610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96374-ED42-954A-AD61-A6C68482928B}"/>
              </a:ext>
            </a:extLst>
          </p:cNvPr>
          <p:cNvSpPr>
            <a:spLocks noGrp="1"/>
          </p:cNvSpPr>
          <p:nvPr>
            <p:ph type="title"/>
          </p:nvPr>
        </p:nvSpPr>
        <p:spPr>
          <a:xfrm>
            <a:off x="1006900" y="1188637"/>
            <a:ext cx="3060848" cy="4480726"/>
          </a:xfrm>
        </p:spPr>
        <p:txBody>
          <a:bodyPr>
            <a:normAutofit/>
          </a:bodyPr>
          <a:lstStyle/>
          <a:p>
            <a:pPr algn="r"/>
            <a:r>
              <a:rPr lang="en-CA" sz="4600" b="1"/>
              <a:t>TCE-Mission- Vision Framework </a:t>
            </a:r>
            <a:r>
              <a:rPr lang="en-CA" sz="4600"/>
              <a:t/>
            </a:r>
            <a:br>
              <a:rPr lang="en-CA" sz="4600"/>
            </a:br>
            <a:endParaRPr lang="en-US" sz="4600"/>
          </a:p>
        </p:txBody>
      </p:sp>
      <p:graphicFrame>
        <p:nvGraphicFramePr>
          <p:cNvPr id="5" name="Content Placeholder 2">
            <a:extLst>
              <a:ext uri="{FF2B5EF4-FFF2-40B4-BE49-F238E27FC236}">
                <a16:creationId xmlns:a16="http://schemas.microsoft.com/office/drawing/2014/main" id="{68ADD97D-6851-4372-9EA3-ADBD7EFBEEA7}"/>
              </a:ext>
            </a:extLst>
          </p:cNvPr>
          <p:cNvGraphicFramePr>
            <a:graphicFrameLocks noGrp="1"/>
          </p:cNvGraphicFramePr>
          <p:nvPr>
            <p:ph idx="1"/>
          </p:nvPr>
        </p:nvGraphicFramePr>
        <p:xfrm>
          <a:off x="5101143" y="1008993"/>
          <a:ext cx="5077071" cy="47608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5807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B2E5F-ED42-1B4E-84E5-234CB0BC8EAD}"/>
              </a:ext>
            </a:extLst>
          </p:cNvPr>
          <p:cNvSpPr>
            <a:spLocks noGrp="1"/>
          </p:cNvSpPr>
          <p:nvPr>
            <p:ph type="title"/>
          </p:nvPr>
        </p:nvSpPr>
        <p:spPr>
          <a:xfrm>
            <a:off x="609600" y="1052945"/>
            <a:ext cx="3454401" cy="4616418"/>
          </a:xfrm>
        </p:spPr>
        <p:txBody>
          <a:bodyPr>
            <a:normAutofit/>
          </a:bodyPr>
          <a:lstStyle/>
          <a:p>
            <a:pPr algn="ctr"/>
            <a:r>
              <a:rPr lang="en-CA" sz="5100" b="1" dirty="0">
                <a:solidFill>
                  <a:schemeClr val="accent2">
                    <a:lumMod val="75000"/>
                  </a:schemeClr>
                </a:solidFill>
              </a:rPr>
              <a:t>TCE Vision 2025  </a:t>
            </a:r>
            <a:r>
              <a:rPr lang="en-CA" sz="5100" b="1" dirty="0"/>
              <a:t/>
            </a:r>
            <a:br>
              <a:rPr lang="en-CA" sz="5100" b="1" dirty="0"/>
            </a:br>
            <a:r>
              <a:rPr lang="en-CA" sz="3600" b="1" dirty="0">
                <a:solidFill>
                  <a:schemeClr val="accent2">
                    <a:lumMod val="60000"/>
                    <a:lumOff val="40000"/>
                  </a:schemeClr>
                </a:solidFill>
              </a:rPr>
              <a:t>What does success look like?</a:t>
            </a:r>
            <a:r>
              <a:rPr lang="en-CA" sz="5100" dirty="0"/>
              <a:t/>
            </a:r>
            <a:br>
              <a:rPr lang="en-CA" sz="5100" dirty="0"/>
            </a:br>
            <a:endParaRPr lang="en-US" sz="5100" dirty="0"/>
          </a:p>
        </p:txBody>
      </p:sp>
      <p:graphicFrame>
        <p:nvGraphicFramePr>
          <p:cNvPr id="5" name="Content Placeholder 2">
            <a:extLst>
              <a:ext uri="{FF2B5EF4-FFF2-40B4-BE49-F238E27FC236}">
                <a16:creationId xmlns:a16="http://schemas.microsoft.com/office/drawing/2014/main" id="{D6B49253-C0F9-4BD9-B0E7-65EB09FB988E}"/>
              </a:ext>
            </a:extLst>
          </p:cNvPr>
          <p:cNvGraphicFramePr>
            <a:graphicFrameLocks noGrp="1"/>
          </p:cNvGraphicFramePr>
          <p:nvPr>
            <p:ph idx="1"/>
          </p:nvPr>
        </p:nvGraphicFramePr>
        <p:xfrm>
          <a:off x="5170778" y="1188637"/>
          <a:ext cx="4780416" cy="4480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0092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3975939-750B-8144-808F-58A2E2628510}"/>
              </a:ext>
            </a:extLst>
          </p:cNvPr>
          <p:cNvSpPr>
            <a:spLocks noGrp="1"/>
          </p:cNvSpPr>
          <p:nvPr>
            <p:ph type="title"/>
          </p:nvPr>
        </p:nvSpPr>
        <p:spPr>
          <a:xfrm>
            <a:off x="686834" y="1153572"/>
            <a:ext cx="3200400" cy="4461163"/>
          </a:xfrm>
        </p:spPr>
        <p:txBody>
          <a:bodyPr>
            <a:normAutofit/>
          </a:bodyPr>
          <a:lstStyle/>
          <a:p>
            <a:r>
              <a:rPr lang="en-US" sz="3700" b="1">
                <a:solidFill>
                  <a:srgbClr val="FFFFFF"/>
                </a:solidFill>
              </a:rPr>
              <a:t>TCE – Core Values … created with support from Helen Sanderson Associates (HSA)Canada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8774619-6224-9D4B-BFFE-BFAB0DE2B143}"/>
              </a:ext>
            </a:extLst>
          </p:cNvPr>
          <p:cNvSpPr>
            <a:spLocks noGrp="1"/>
          </p:cNvSpPr>
          <p:nvPr>
            <p:ph idx="1"/>
          </p:nvPr>
        </p:nvSpPr>
        <p:spPr>
          <a:xfrm>
            <a:off x="4447308" y="591344"/>
            <a:ext cx="6906491" cy="5585619"/>
          </a:xfrm>
        </p:spPr>
        <p:txBody>
          <a:bodyPr anchor="ctr">
            <a:normAutofit fontScale="77500" lnSpcReduction="20000"/>
          </a:bodyPr>
          <a:lstStyle/>
          <a:p>
            <a:pPr marL="0" indent="0">
              <a:buNone/>
            </a:pPr>
            <a:r>
              <a:rPr lang="en-CA" sz="2000" b="1" u="sng" dirty="0"/>
              <a:t>Self- Determinatio</a:t>
            </a:r>
            <a:r>
              <a:rPr lang="en-CA" sz="2000" b="1" dirty="0"/>
              <a:t>n</a:t>
            </a:r>
          </a:p>
          <a:p>
            <a:pPr lvl="0"/>
            <a:r>
              <a:rPr lang="en-US" sz="2000" b="1" dirty="0"/>
              <a:t>We believe that people have the right and ability to choose and control their own life </a:t>
            </a:r>
            <a:endParaRPr lang="en-CA" sz="2000" b="1" dirty="0"/>
          </a:p>
          <a:p>
            <a:pPr lvl="0"/>
            <a:r>
              <a:rPr lang="en-CA" sz="2000" b="1" dirty="0"/>
              <a:t>We commit to actively listen to what people tell us they want and need to live a meaningful life by their own definition </a:t>
            </a:r>
          </a:p>
          <a:p>
            <a:pPr lvl="0"/>
            <a:r>
              <a:rPr lang="en-CA" sz="2000" b="1" dirty="0"/>
              <a:t>We commit to and support this in partnership with their support network</a:t>
            </a:r>
          </a:p>
          <a:p>
            <a:pPr marL="0" indent="0">
              <a:buNone/>
            </a:pPr>
            <a:endParaRPr lang="en-CA" sz="2000" b="1" dirty="0"/>
          </a:p>
          <a:p>
            <a:pPr marL="0" indent="0">
              <a:buNone/>
            </a:pPr>
            <a:r>
              <a:rPr lang="en-CA" sz="2000" b="1" u="sng" dirty="0"/>
              <a:t>Relationships </a:t>
            </a:r>
          </a:p>
          <a:p>
            <a:pPr lvl="0"/>
            <a:r>
              <a:rPr lang="en-CA" sz="2000" b="1" dirty="0"/>
              <a:t>We build meaningful connections with people and their support networks</a:t>
            </a:r>
          </a:p>
          <a:p>
            <a:pPr lvl="0"/>
            <a:r>
              <a:rPr lang="en-CA" sz="2000" b="1" dirty="0"/>
              <a:t>We honour, encourage, and maintain connections through honesty, trust and reciprocity</a:t>
            </a:r>
          </a:p>
          <a:p>
            <a:pPr lvl="0"/>
            <a:r>
              <a:rPr lang="en-CA" sz="2000" b="1" dirty="0"/>
              <a:t>We facilitate the development of new connections within the community</a:t>
            </a:r>
          </a:p>
          <a:p>
            <a:pPr marL="0" indent="0">
              <a:buNone/>
            </a:pPr>
            <a:endParaRPr lang="en-CA" sz="2000" b="1" dirty="0"/>
          </a:p>
          <a:p>
            <a:pPr marL="0" indent="0">
              <a:buNone/>
            </a:pPr>
            <a:r>
              <a:rPr lang="en-CA" sz="2000" b="1" u="sng" dirty="0"/>
              <a:t>Growth </a:t>
            </a:r>
          </a:p>
          <a:p>
            <a:pPr lvl="0"/>
            <a:r>
              <a:rPr lang="en-CA" sz="2000" b="1" dirty="0"/>
              <a:t>We adapt to change with flexibility and creativity</a:t>
            </a:r>
          </a:p>
          <a:p>
            <a:pPr lvl="0"/>
            <a:r>
              <a:rPr lang="en-CA" sz="2000" b="1" dirty="0"/>
              <a:t>We honour the right of individual choice, control, and supported decision making</a:t>
            </a:r>
          </a:p>
          <a:p>
            <a:pPr lvl="0"/>
            <a:r>
              <a:rPr lang="en-CA" sz="2000" b="1" dirty="0"/>
              <a:t>We actively listen and respond with appropriate action, support, and advocacy </a:t>
            </a:r>
          </a:p>
          <a:p>
            <a:endParaRPr lang="en-US" sz="1500" dirty="0"/>
          </a:p>
        </p:txBody>
      </p:sp>
    </p:spTree>
    <p:extLst>
      <p:ext uri="{BB962C8B-B14F-4D97-AF65-F5344CB8AC3E}">
        <p14:creationId xmlns:p14="http://schemas.microsoft.com/office/powerpoint/2010/main" val="2327651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7BD24C2-6A81-D249-94AD-B72A815EC85D}"/>
              </a:ext>
            </a:extLst>
          </p:cNvPr>
          <p:cNvSpPr>
            <a:spLocks noGrp="1"/>
          </p:cNvSpPr>
          <p:nvPr>
            <p:ph type="title"/>
          </p:nvPr>
        </p:nvSpPr>
        <p:spPr>
          <a:xfrm>
            <a:off x="686834" y="1153572"/>
            <a:ext cx="3200400" cy="4461163"/>
          </a:xfrm>
        </p:spPr>
        <p:txBody>
          <a:bodyPr>
            <a:normAutofit/>
          </a:bodyPr>
          <a:lstStyle/>
          <a:p>
            <a:pPr marL="0" indent="0"/>
            <a:r>
              <a:rPr lang="en-CA" b="1" i="1">
                <a:solidFill>
                  <a:srgbClr val="FFFFFF"/>
                </a:solidFill>
              </a:rPr>
              <a:t> </a:t>
            </a:r>
            <a:br>
              <a:rPr lang="en-CA" b="1" i="1">
                <a:solidFill>
                  <a:srgbClr val="FFFFFF"/>
                </a:solidFill>
              </a:rPr>
            </a:br>
            <a:r>
              <a:rPr lang="en-CA" b="1" i="1">
                <a:solidFill>
                  <a:srgbClr val="FFFFFF"/>
                </a:solidFill>
              </a:rPr>
              <a:t>Issues and Big Questions-1</a:t>
            </a:r>
            <a:r>
              <a:rPr lang="en-CA">
                <a:solidFill>
                  <a:srgbClr val="FFFFFF"/>
                </a:solidFill>
              </a:rPr>
              <a:t/>
            </a:r>
            <a:br>
              <a:rPr lang="en-CA">
                <a:solidFill>
                  <a:srgbClr val="FFFFFF"/>
                </a:solidFill>
              </a:rPr>
            </a:br>
            <a:endParaRPr lang="en-US">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7DC6DB08-EB5B-814C-850D-717DCAEA6933}"/>
              </a:ext>
            </a:extLst>
          </p:cNvPr>
          <p:cNvSpPr>
            <a:spLocks noGrp="1"/>
          </p:cNvSpPr>
          <p:nvPr>
            <p:ph idx="1"/>
          </p:nvPr>
        </p:nvSpPr>
        <p:spPr>
          <a:xfrm>
            <a:off x="4447308" y="591344"/>
            <a:ext cx="6906491" cy="5585619"/>
          </a:xfrm>
        </p:spPr>
        <p:txBody>
          <a:bodyPr anchor="ctr">
            <a:normAutofit fontScale="92500" lnSpcReduction="20000"/>
          </a:bodyPr>
          <a:lstStyle/>
          <a:p>
            <a:pPr marL="0" indent="0">
              <a:buNone/>
            </a:pPr>
            <a:endParaRPr lang="en-CA" sz="2000" b="1" dirty="0"/>
          </a:p>
          <a:p>
            <a:pPr marL="0" indent="0">
              <a:buNone/>
            </a:pPr>
            <a:r>
              <a:rPr lang="en-CA" sz="2400" b="1" dirty="0"/>
              <a:t>Change-ability”- Capacity for effective change management</a:t>
            </a:r>
          </a:p>
          <a:p>
            <a:pPr lvl="0"/>
            <a:r>
              <a:rPr lang="en-CA" sz="2400" dirty="0"/>
              <a:t> systems are changing and “modernizing” </a:t>
            </a:r>
          </a:p>
          <a:p>
            <a:pPr lvl="0"/>
            <a:r>
              <a:rPr lang="en-CA" sz="2400" dirty="0"/>
              <a:t>Societal changes -reconciliation and diversity </a:t>
            </a:r>
          </a:p>
          <a:p>
            <a:pPr lvl="0"/>
            <a:r>
              <a:rPr lang="en-CA" sz="2400" dirty="0"/>
              <a:t>New employees will bring change in organizational culture</a:t>
            </a:r>
          </a:p>
          <a:p>
            <a:pPr lvl="0"/>
            <a:r>
              <a:rPr lang="en-CA" sz="2400" dirty="0"/>
              <a:t>How can we anticipate and shape change so that it supports our mission and sustainability?</a:t>
            </a:r>
            <a:endParaRPr lang="en-CA" sz="2400" b="1" dirty="0"/>
          </a:p>
          <a:p>
            <a:pPr marL="0" indent="0">
              <a:buNone/>
            </a:pPr>
            <a:r>
              <a:rPr lang="en-CA" sz="2400" b="1" dirty="0"/>
              <a:t>Human Resources Development of Organizational Capacity </a:t>
            </a:r>
            <a:endParaRPr lang="en-CA" sz="2400" dirty="0"/>
          </a:p>
          <a:p>
            <a:pPr lvl="1"/>
            <a:r>
              <a:rPr lang="en-CA" dirty="0"/>
              <a:t>(Leadership) Succession planning</a:t>
            </a:r>
          </a:p>
          <a:p>
            <a:pPr lvl="1"/>
            <a:r>
              <a:rPr lang="en-CA" dirty="0"/>
              <a:t>Talent Acquisition (recruitment, retention) and talent development </a:t>
            </a:r>
            <a:r>
              <a:rPr lang="en-CA" b="1" dirty="0"/>
              <a:t> </a:t>
            </a:r>
            <a:endParaRPr lang="en-CA" dirty="0"/>
          </a:p>
          <a:p>
            <a:pPr marL="0" indent="0">
              <a:buNone/>
            </a:pPr>
            <a:r>
              <a:rPr lang="en-CA" sz="2400" b="1" dirty="0"/>
              <a:t>Community Development and Relationship Building</a:t>
            </a:r>
            <a:endParaRPr lang="en-CA" sz="2400" dirty="0"/>
          </a:p>
          <a:p>
            <a:pPr lvl="1"/>
            <a:r>
              <a:rPr lang="en-CA" dirty="0"/>
              <a:t>Promotion, Marketing and Resource Development </a:t>
            </a:r>
          </a:p>
          <a:p>
            <a:pPr lvl="1"/>
            <a:r>
              <a:rPr lang="en-CA" dirty="0"/>
              <a:t>Collaboration, Collective Impact and Strategic Restructuring </a:t>
            </a:r>
          </a:p>
          <a:p>
            <a:pPr marL="0" indent="0">
              <a:buNone/>
            </a:pPr>
            <a:endParaRPr lang="en-CA" sz="1300" b="1" dirty="0"/>
          </a:p>
        </p:txBody>
      </p:sp>
    </p:spTree>
    <p:extLst>
      <p:ext uri="{BB962C8B-B14F-4D97-AF65-F5344CB8AC3E}">
        <p14:creationId xmlns:p14="http://schemas.microsoft.com/office/powerpoint/2010/main" val="3324365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324313-A606-5D4B-908E-3D6EF7637D0D}"/>
              </a:ext>
            </a:extLst>
          </p:cNvPr>
          <p:cNvSpPr>
            <a:spLocks noGrp="1"/>
          </p:cNvSpPr>
          <p:nvPr>
            <p:ph type="title"/>
          </p:nvPr>
        </p:nvSpPr>
        <p:spPr>
          <a:xfrm>
            <a:off x="686834" y="1153572"/>
            <a:ext cx="3200400" cy="4461163"/>
          </a:xfrm>
        </p:spPr>
        <p:txBody>
          <a:bodyPr>
            <a:normAutofit/>
          </a:bodyPr>
          <a:lstStyle/>
          <a:p>
            <a:r>
              <a:rPr lang="en-CA" b="1" i="1" dirty="0">
                <a:solidFill>
                  <a:srgbClr val="FFFFFF"/>
                </a:solidFill>
              </a:rPr>
              <a:t>Issues and Big Questions-2</a:t>
            </a:r>
            <a:endParaRPr lang="en-US"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AB7C6E6-74B1-0B4B-8694-DA8D887D7771}"/>
              </a:ext>
            </a:extLst>
          </p:cNvPr>
          <p:cNvSpPr>
            <a:spLocks noGrp="1"/>
          </p:cNvSpPr>
          <p:nvPr>
            <p:ph idx="1"/>
          </p:nvPr>
        </p:nvSpPr>
        <p:spPr>
          <a:xfrm>
            <a:off x="4447308" y="591344"/>
            <a:ext cx="6906491" cy="5585619"/>
          </a:xfrm>
        </p:spPr>
        <p:txBody>
          <a:bodyPr anchor="ctr">
            <a:normAutofit fontScale="92500" lnSpcReduction="10000"/>
          </a:bodyPr>
          <a:lstStyle/>
          <a:p>
            <a:pPr marL="0" indent="0">
              <a:buNone/>
            </a:pPr>
            <a:r>
              <a:rPr lang="en-CA" sz="2400" b="1" dirty="0"/>
              <a:t>Sustainable Business Model </a:t>
            </a:r>
          </a:p>
          <a:p>
            <a:pPr lvl="1"/>
            <a:r>
              <a:rPr lang="en-CA" b="1" dirty="0"/>
              <a:t> </a:t>
            </a:r>
            <a:r>
              <a:rPr lang="en-CA" dirty="0"/>
              <a:t>Thin administration and infrastructure</a:t>
            </a:r>
            <a:r>
              <a:rPr lang="en-CA" b="1" dirty="0"/>
              <a:t> </a:t>
            </a:r>
            <a:r>
              <a:rPr lang="en-CA" dirty="0"/>
              <a:t>- </a:t>
            </a:r>
          </a:p>
          <a:p>
            <a:pPr lvl="1"/>
            <a:r>
              <a:rPr lang="en-CA" dirty="0"/>
              <a:t>Eventually individualized spending will arrive</a:t>
            </a:r>
          </a:p>
          <a:p>
            <a:pPr lvl="1"/>
            <a:r>
              <a:rPr lang="en-CA" dirty="0"/>
              <a:t>Technology -for operations, communication and service delivery </a:t>
            </a:r>
          </a:p>
          <a:p>
            <a:pPr lvl="1"/>
            <a:endParaRPr lang="en-CA" b="1" dirty="0"/>
          </a:p>
          <a:p>
            <a:pPr marL="457200" lvl="1" indent="0">
              <a:buNone/>
            </a:pPr>
            <a:r>
              <a:rPr lang="en-CA" b="1" dirty="0"/>
              <a:t>Sustaining and creating Responsive services to meet changing needs </a:t>
            </a:r>
            <a:endParaRPr lang="en-CA" dirty="0"/>
          </a:p>
          <a:p>
            <a:pPr lvl="1"/>
            <a:r>
              <a:rPr lang="en-CA" dirty="0"/>
              <a:t>Continue momentum for being person centred organization –</a:t>
            </a:r>
          </a:p>
          <a:p>
            <a:pPr lvl="1"/>
            <a:r>
              <a:rPr lang="en-CA" dirty="0"/>
              <a:t>use of technology for person centred work – assistive work –</a:t>
            </a:r>
            <a:endParaRPr lang="en-CA" b="1" dirty="0"/>
          </a:p>
          <a:p>
            <a:pPr marL="0" indent="0">
              <a:buNone/>
            </a:pPr>
            <a:r>
              <a:rPr lang="en-CA" sz="2400" b="1" dirty="0"/>
              <a:t>Housing – Ongoing need to provide or help supported individuals to obtain safe, affordable and able to provide smart, supportive and “connected “ places to live </a:t>
            </a:r>
          </a:p>
          <a:p>
            <a:pPr lvl="1"/>
            <a:r>
              <a:rPr lang="en-CA" dirty="0"/>
              <a:t>Property management </a:t>
            </a:r>
          </a:p>
          <a:p>
            <a:pPr lvl="1"/>
            <a:r>
              <a:rPr lang="en-CA" dirty="0"/>
              <a:t>Affordable Housing</a:t>
            </a:r>
          </a:p>
          <a:p>
            <a:endParaRPr lang="en-US" sz="1400" dirty="0"/>
          </a:p>
        </p:txBody>
      </p:sp>
    </p:spTree>
    <p:extLst>
      <p:ext uri="{BB962C8B-B14F-4D97-AF65-F5344CB8AC3E}">
        <p14:creationId xmlns:p14="http://schemas.microsoft.com/office/powerpoint/2010/main" val="1977929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C91C20-BD91-F64E-89C4-3840630C9FE5}"/>
              </a:ext>
            </a:extLst>
          </p:cNvPr>
          <p:cNvSpPr>
            <a:spLocks noGrp="1"/>
          </p:cNvSpPr>
          <p:nvPr>
            <p:ph type="title"/>
          </p:nvPr>
        </p:nvSpPr>
        <p:spPr>
          <a:xfrm>
            <a:off x="686834" y="1153572"/>
            <a:ext cx="3200400" cy="4461163"/>
          </a:xfrm>
        </p:spPr>
        <p:txBody>
          <a:bodyPr>
            <a:normAutofit/>
          </a:bodyPr>
          <a:lstStyle/>
          <a:p>
            <a:r>
              <a:rPr lang="en-US">
                <a:solidFill>
                  <a:srgbClr val="FFFFFF"/>
                </a:solidFill>
              </a:rPr>
              <a:t>Strategic Directions  2021-2025 </a:t>
            </a:r>
          </a:p>
        </p:txBody>
      </p:sp>
      <p:sp>
        <p:nvSpPr>
          <p:cNvPr id="16"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C7039DA-7C4A-7D45-8342-511D0A60631E}"/>
              </a:ext>
            </a:extLst>
          </p:cNvPr>
          <p:cNvSpPr>
            <a:spLocks noGrp="1"/>
          </p:cNvSpPr>
          <p:nvPr>
            <p:ph idx="1"/>
          </p:nvPr>
        </p:nvSpPr>
        <p:spPr>
          <a:xfrm>
            <a:off x="4322618" y="457200"/>
            <a:ext cx="7031181" cy="5719763"/>
          </a:xfrm>
        </p:spPr>
        <p:txBody>
          <a:bodyPr anchor="ctr">
            <a:normAutofit/>
          </a:bodyPr>
          <a:lstStyle/>
          <a:p>
            <a:pPr marL="514350" indent="-514350">
              <a:buFont typeface="+mj-lt"/>
              <a:buAutoNum type="arabicPeriod"/>
            </a:pPr>
            <a:r>
              <a:rPr lang="en-CA" sz="2400" b="1" i="1" dirty="0"/>
              <a:t>Continue to invest and focus on TCE developing as a Person-Centered Organization </a:t>
            </a:r>
            <a:endParaRPr lang="en-CA" sz="2400" i="1" dirty="0"/>
          </a:p>
          <a:p>
            <a:pPr marL="514350" indent="-514350">
              <a:buFont typeface="+mj-lt"/>
              <a:buAutoNum type="arabicPeriod"/>
            </a:pPr>
            <a:r>
              <a:rPr lang="en-CA" sz="2400" b="1" i="1" dirty="0"/>
              <a:t>Update Service Delivery/Business Model to respond to Community Needs and Trends </a:t>
            </a:r>
          </a:p>
          <a:p>
            <a:pPr marL="514350" indent="-514350">
              <a:buFont typeface="+mj-lt"/>
              <a:buAutoNum type="arabicPeriod"/>
            </a:pPr>
            <a:r>
              <a:rPr lang="en-CA" sz="2400" b="1" i="1" dirty="0"/>
              <a:t>Build HR Capacity to support PC work and to create a “leaderful organization”</a:t>
            </a:r>
            <a:endParaRPr lang="en-CA" sz="2400" i="1" dirty="0"/>
          </a:p>
          <a:p>
            <a:pPr marL="514350" indent="-514350">
              <a:buFont typeface="+mj-lt"/>
              <a:buAutoNum type="arabicPeriod"/>
            </a:pPr>
            <a:r>
              <a:rPr lang="en-CA" sz="2400" b="1" i="1" dirty="0"/>
              <a:t>Increase availability of suitable, affordable and sustainable housing via asset management and collaboration </a:t>
            </a:r>
            <a:endParaRPr lang="en-CA" sz="2400" i="1" dirty="0"/>
          </a:p>
          <a:p>
            <a:pPr marL="514350" indent="-514350">
              <a:buFont typeface="+mj-lt"/>
              <a:buAutoNum type="arabicPeriod"/>
            </a:pPr>
            <a:r>
              <a:rPr lang="en-CA" sz="2400" b="1" i="1" dirty="0"/>
              <a:t>Build Relationships and sustainability through Collaboration </a:t>
            </a:r>
            <a:endParaRPr lang="en-CA" sz="2400" i="1" dirty="0"/>
          </a:p>
          <a:p>
            <a:pPr marL="514350" indent="-514350">
              <a:buFont typeface="+mj-lt"/>
              <a:buAutoNum type="arabicPeriod"/>
            </a:pPr>
            <a:r>
              <a:rPr lang="en-CA" sz="2400" b="1" i="1" dirty="0"/>
              <a:t>Create greater community support and engagement through Promotion and Resource Development </a:t>
            </a:r>
            <a:endParaRPr lang="en-CA" sz="2400" i="1" dirty="0"/>
          </a:p>
          <a:p>
            <a:endParaRPr lang="en-US" sz="2400" dirty="0"/>
          </a:p>
        </p:txBody>
      </p:sp>
    </p:spTree>
    <p:extLst>
      <p:ext uri="{BB962C8B-B14F-4D97-AF65-F5344CB8AC3E}">
        <p14:creationId xmlns:p14="http://schemas.microsoft.com/office/powerpoint/2010/main" val="3181281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B0B0DB1-0D5B-294D-B1EC-A98DCD68F404}"/>
              </a:ext>
            </a:extLst>
          </p:cNvPr>
          <p:cNvSpPr>
            <a:spLocks noGrp="1"/>
          </p:cNvSpPr>
          <p:nvPr>
            <p:ph type="title"/>
          </p:nvPr>
        </p:nvSpPr>
        <p:spPr>
          <a:xfrm>
            <a:off x="686834" y="1153572"/>
            <a:ext cx="3200400" cy="4461163"/>
          </a:xfrm>
        </p:spPr>
        <p:txBody>
          <a:bodyPr>
            <a:normAutofit/>
          </a:bodyPr>
          <a:lstStyle/>
          <a:p>
            <a:r>
              <a:rPr lang="en-US" sz="3400" dirty="0">
                <a:solidFill>
                  <a:srgbClr val="FFFFFF"/>
                </a:solidFill>
              </a:rPr>
              <a:t>Strategic Direction#1 </a:t>
            </a:r>
            <a:r>
              <a:rPr lang="en-CA" sz="3400" b="1" i="1" dirty="0">
                <a:solidFill>
                  <a:srgbClr val="FFFFFF"/>
                </a:solidFill>
              </a:rPr>
              <a:t>Continue to invest and focus on TCE developing as a Person-Centered Organization </a:t>
            </a:r>
            <a:r>
              <a:rPr lang="en-CA" sz="3400" dirty="0">
                <a:solidFill>
                  <a:srgbClr val="FFFFFF"/>
                </a:solidFill>
              </a:rPr>
              <a:t/>
            </a:r>
            <a:br>
              <a:rPr lang="en-CA" sz="3400" dirty="0">
                <a:solidFill>
                  <a:srgbClr val="FFFFFF"/>
                </a:solidFill>
              </a:rPr>
            </a:br>
            <a:endParaRPr lang="en-US" sz="34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5BCA6B0-8A00-0C47-9B1B-7E247CA56F17}"/>
              </a:ext>
            </a:extLst>
          </p:cNvPr>
          <p:cNvSpPr>
            <a:spLocks noGrp="1"/>
          </p:cNvSpPr>
          <p:nvPr>
            <p:ph idx="1"/>
          </p:nvPr>
        </p:nvSpPr>
        <p:spPr>
          <a:xfrm>
            <a:off x="4447308" y="591344"/>
            <a:ext cx="6906491" cy="5585619"/>
          </a:xfrm>
        </p:spPr>
        <p:txBody>
          <a:bodyPr anchor="ctr">
            <a:normAutofit fontScale="92500" lnSpcReduction="10000"/>
          </a:bodyPr>
          <a:lstStyle/>
          <a:p>
            <a:pPr marL="0" indent="0">
              <a:buNone/>
            </a:pPr>
            <a:endParaRPr lang="en-CA" sz="2400" dirty="0"/>
          </a:p>
          <a:p>
            <a:pPr lvl="0"/>
            <a:r>
              <a:rPr lang="en-CA" sz="2400" b="1" dirty="0"/>
              <a:t>Support implementation of practical person-centred approaches (training and support)</a:t>
            </a:r>
          </a:p>
          <a:p>
            <a:pPr lvl="0"/>
            <a:r>
              <a:rPr lang="en-CA" sz="2400" b="1" dirty="0"/>
              <a:t>Apply PC tools to organization processes - staff matching and recruitment </a:t>
            </a:r>
          </a:p>
          <a:p>
            <a:pPr lvl="0"/>
            <a:r>
              <a:rPr lang="en-CA" sz="2400" b="1" dirty="0"/>
              <a:t>Person-centred reviews completed with everyone</a:t>
            </a:r>
          </a:p>
          <a:p>
            <a:pPr lvl="0"/>
            <a:r>
              <a:rPr lang="en-CA" sz="2400" b="1" dirty="0"/>
              <a:t>Quality checking of plans completed for all plans</a:t>
            </a:r>
          </a:p>
          <a:p>
            <a:pPr lvl="0"/>
            <a:r>
              <a:rPr lang="en-CA" sz="2400" b="1" dirty="0"/>
              <a:t>Build knowledge and capability re assistive technology </a:t>
            </a:r>
          </a:p>
          <a:p>
            <a:pPr lvl="0"/>
            <a:r>
              <a:rPr lang="en-CA" sz="2400" b="1" dirty="0"/>
              <a:t>Culture of appreciation, learning and growth </a:t>
            </a:r>
          </a:p>
          <a:p>
            <a:pPr lvl="1"/>
            <a:r>
              <a:rPr lang="en-CA" b="1" dirty="0"/>
              <a:t>Create more champions of person-centred work</a:t>
            </a:r>
          </a:p>
          <a:p>
            <a:pPr lvl="1"/>
            <a:r>
              <a:rPr lang="en-CA" b="1" dirty="0"/>
              <a:t>Person-centred teams</a:t>
            </a:r>
          </a:p>
          <a:p>
            <a:pPr lvl="1"/>
            <a:r>
              <a:rPr lang="en-CA" b="1" dirty="0"/>
              <a:t>Seek strength-based connections</a:t>
            </a:r>
          </a:p>
          <a:p>
            <a:r>
              <a:rPr lang="en-CA" sz="2400" b="1" dirty="0"/>
              <a:t>support/ aging in place &amp; total communication) to make unique and sustainable contribution in service system </a:t>
            </a:r>
          </a:p>
          <a:p>
            <a:endParaRPr lang="en-CA" sz="1400" dirty="0"/>
          </a:p>
          <a:p>
            <a:endParaRPr lang="en-US" sz="1400" dirty="0"/>
          </a:p>
        </p:txBody>
      </p:sp>
    </p:spTree>
    <p:extLst>
      <p:ext uri="{BB962C8B-B14F-4D97-AF65-F5344CB8AC3E}">
        <p14:creationId xmlns:p14="http://schemas.microsoft.com/office/powerpoint/2010/main" val="1483385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49030EC-F82F-7B45-A3F6-13F7D062D7B3}"/>
              </a:ext>
            </a:extLst>
          </p:cNvPr>
          <p:cNvSpPr>
            <a:spLocks noGrp="1"/>
          </p:cNvSpPr>
          <p:nvPr>
            <p:ph type="title"/>
          </p:nvPr>
        </p:nvSpPr>
        <p:spPr>
          <a:xfrm>
            <a:off x="686834" y="1153572"/>
            <a:ext cx="3200400" cy="4461163"/>
          </a:xfrm>
        </p:spPr>
        <p:txBody>
          <a:bodyPr>
            <a:normAutofit/>
          </a:bodyPr>
          <a:lstStyle/>
          <a:p>
            <a:r>
              <a:rPr lang="en-CA" sz="3100" b="1" dirty="0">
                <a:solidFill>
                  <a:srgbClr val="FFFFFF"/>
                </a:solidFill>
              </a:rPr>
              <a:t/>
            </a:r>
            <a:br>
              <a:rPr lang="en-CA" sz="3100" b="1" dirty="0">
                <a:solidFill>
                  <a:srgbClr val="FFFFFF"/>
                </a:solidFill>
              </a:rPr>
            </a:br>
            <a:r>
              <a:rPr lang="en-CA" sz="3100" b="1" dirty="0">
                <a:solidFill>
                  <a:srgbClr val="FFFFFF"/>
                </a:solidFill>
              </a:rPr>
              <a:t>Strategic Direction # 2</a:t>
            </a:r>
            <a:br>
              <a:rPr lang="en-CA" sz="3100" b="1" dirty="0">
                <a:solidFill>
                  <a:srgbClr val="FFFFFF"/>
                </a:solidFill>
              </a:rPr>
            </a:br>
            <a:r>
              <a:rPr lang="en-CA" sz="3100" b="1" dirty="0">
                <a:solidFill>
                  <a:srgbClr val="FFFFFF"/>
                </a:solidFill>
              </a:rPr>
              <a:t> </a:t>
            </a:r>
            <a:r>
              <a:rPr lang="en-CA" sz="3100" b="1" i="1" dirty="0">
                <a:solidFill>
                  <a:srgbClr val="FFFFFF"/>
                </a:solidFill>
              </a:rPr>
              <a:t>Update Service Delivery/Business Model to respond to Community Needs and Trends </a:t>
            </a:r>
            <a:r>
              <a:rPr lang="en-CA" sz="3100" dirty="0">
                <a:solidFill>
                  <a:srgbClr val="FFFFFF"/>
                </a:solidFill>
              </a:rPr>
              <a:t/>
            </a:r>
            <a:br>
              <a:rPr lang="en-CA" sz="3100" dirty="0">
                <a:solidFill>
                  <a:srgbClr val="FFFFFF"/>
                </a:solidFill>
              </a:rPr>
            </a:br>
            <a:endParaRPr lang="en-US" sz="31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07887A2-1419-AD41-A978-4ED469B6E7A2}"/>
              </a:ext>
            </a:extLst>
          </p:cNvPr>
          <p:cNvSpPr>
            <a:spLocks noGrp="1"/>
          </p:cNvSpPr>
          <p:nvPr>
            <p:ph idx="1"/>
          </p:nvPr>
        </p:nvSpPr>
        <p:spPr>
          <a:xfrm>
            <a:off x="4447308" y="591344"/>
            <a:ext cx="6906491" cy="5585619"/>
          </a:xfrm>
        </p:spPr>
        <p:txBody>
          <a:bodyPr anchor="ctr">
            <a:normAutofit/>
          </a:bodyPr>
          <a:lstStyle/>
          <a:p>
            <a:pPr lvl="0"/>
            <a:r>
              <a:rPr lang="en-CA" dirty="0"/>
              <a:t>Explore provision of brokerage supports to families as a means of expanding service “reach” and responding to increased demand for individualized spending </a:t>
            </a:r>
            <a:endParaRPr lang="en-CA"/>
          </a:p>
          <a:p>
            <a:pPr lvl="0"/>
            <a:r>
              <a:rPr lang="en-CA" dirty="0"/>
              <a:t>Person centered approaches &amp; capacity to participate in“ just enough support “  approach </a:t>
            </a:r>
            <a:endParaRPr lang="en-CA"/>
          </a:p>
          <a:p>
            <a:pPr lvl="0"/>
            <a:r>
              <a:rPr lang="en-CA" dirty="0"/>
              <a:t>Assess how TCE can build on strengths ? (e.g. palliative care; aging in place; provision of “total communication” supports )</a:t>
            </a:r>
            <a:endParaRPr lang="en-US" dirty="0"/>
          </a:p>
        </p:txBody>
      </p:sp>
    </p:spTree>
    <p:extLst>
      <p:ext uri="{BB962C8B-B14F-4D97-AF65-F5344CB8AC3E}">
        <p14:creationId xmlns:p14="http://schemas.microsoft.com/office/powerpoint/2010/main" val="3587201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3F614E-22D8-854D-9004-5C5343CE52EA}"/>
              </a:ext>
            </a:extLst>
          </p:cNvPr>
          <p:cNvSpPr>
            <a:spLocks noGrp="1"/>
          </p:cNvSpPr>
          <p:nvPr>
            <p:ph type="title"/>
          </p:nvPr>
        </p:nvSpPr>
        <p:spPr>
          <a:xfrm>
            <a:off x="686834" y="1153572"/>
            <a:ext cx="3200400" cy="4461163"/>
          </a:xfrm>
        </p:spPr>
        <p:txBody>
          <a:bodyPr>
            <a:normAutofit/>
          </a:bodyPr>
          <a:lstStyle/>
          <a:p>
            <a:r>
              <a:rPr lang="en-US" sz="3400" b="1" dirty="0">
                <a:solidFill>
                  <a:srgbClr val="FFFFFF"/>
                </a:solidFill>
              </a:rPr>
              <a:t>Strategic </a:t>
            </a:r>
            <a:r>
              <a:rPr lang="en-US" sz="3400" b="1" i="1" dirty="0">
                <a:solidFill>
                  <a:srgbClr val="FFFFFF"/>
                </a:solidFill>
              </a:rPr>
              <a:t>Direction #3  </a:t>
            </a:r>
            <a:r>
              <a:rPr lang="en-CA" sz="3400" b="1" i="1" dirty="0">
                <a:solidFill>
                  <a:srgbClr val="FFFFFF"/>
                </a:solidFill>
              </a:rPr>
              <a:t>Build HR Capacity to support PC work and to create a “leaderful organization”</a:t>
            </a:r>
            <a:r>
              <a:rPr lang="en-CA" sz="3400" dirty="0">
                <a:solidFill>
                  <a:srgbClr val="FFFFFF"/>
                </a:solidFill>
              </a:rPr>
              <a:t/>
            </a:r>
            <a:br>
              <a:rPr lang="en-CA" sz="3400" dirty="0">
                <a:solidFill>
                  <a:srgbClr val="FFFFFF"/>
                </a:solidFill>
              </a:rPr>
            </a:br>
            <a:endParaRPr lang="en-US" sz="34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B2124CF-EDFF-1447-821F-BD75598D66C3}"/>
              </a:ext>
            </a:extLst>
          </p:cNvPr>
          <p:cNvSpPr>
            <a:spLocks noGrp="1"/>
          </p:cNvSpPr>
          <p:nvPr>
            <p:ph idx="1"/>
          </p:nvPr>
        </p:nvSpPr>
        <p:spPr>
          <a:xfrm>
            <a:off x="4447308" y="591344"/>
            <a:ext cx="6906491" cy="5585619"/>
          </a:xfrm>
        </p:spPr>
        <p:txBody>
          <a:bodyPr anchor="ctr">
            <a:normAutofit/>
          </a:bodyPr>
          <a:lstStyle/>
          <a:p>
            <a:pPr lvl="0"/>
            <a:r>
              <a:rPr lang="en-CA"/>
              <a:t>Succession planning for staff and Board leadership roles </a:t>
            </a:r>
          </a:p>
          <a:p>
            <a:pPr lvl="0"/>
            <a:r>
              <a:rPr lang="en-CA"/>
              <a:t>Create and invest in talent management and leadership development at all levels </a:t>
            </a:r>
          </a:p>
          <a:p>
            <a:pPr lvl="0"/>
            <a:r>
              <a:rPr lang="en-CA"/>
              <a:t>Create a recruitment strategy - appreciate differing skills required; use matching tools – engage union in discussions around this; Values based recruitment</a:t>
            </a:r>
          </a:p>
          <a:p>
            <a:pPr lvl="0"/>
            <a:r>
              <a:rPr lang="en-CA"/>
              <a:t>Continue to participate in provincial and regional committees around human resource strategies</a:t>
            </a:r>
          </a:p>
          <a:p>
            <a:pPr marL="0" indent="0">
              <a:buNone/>
            </a:pPr>
            <a:r>
              <a:rPr lang="en-CA" dirty="0"/>
              <a:t> </a:t>
            </a:r>
            <a:endParaRPr lang="en-CA"/>
          </a:p>
          <a:p>
            <a:pPr marL="0" indent="0">
              <a:buNone/>
            </a:pPr>
            <a:endParaRPr lang="en-CA"/>
          </a:p>
          <a:p>
            <a:endParaRPr lang="en-US" dirty="0"/>
          </a:p>
        </p:txBody>
      </p:sp>
    </p:spTree>
    <p:extLst>
      <p:ext uri="{BB962C8B-B14F-4D97-AF65-F5344CB8AC3E}">
        <p14:creationId xmlns:p14="http://schemas.microsoft.com/office/powerpoint/2010/main" val="2567772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90721D-4C83-7949-8F42-8D433039DE48}"/>
              </a:ext>
            </a:extLst>
          </p:cNvPr>
          <p:cNvSpPr>
            <a:spLocks noGrp="1"/>
          </p:cNvSpPr>
          <p:nvPr>
            <p:ph type="title"/>
          </p:nvPr>
        </p:nvSpPr>
        <p:spPr>
          <a:xfrm>
            <a:off x="686834" y="1153572"/>
            <a:ext cx="3200400" cy="4461163"/>
          </a:xfrm>
        </p:spPr>
        <p:txBody>
          <a:bodyPr>
            <a:normAutofit fontScale="90000"/>
          </a:bodyPr>
          <a:lstStyle/>
          <a:p>
            <a:r>
              <a:rPr lang="en-US" sz="3100" b="1" dirty="0">
                <a:solidFill>
                  <a:srgbClr val="FFFFFF"/>
                </a:solidFill>
              </a:rPr>
              <a:t/>
            </a:r>
            <a:br>
              <a:rPr lang="en-US" sz="3100" b="1" dirty="0">
                <a:solidFill>
                  <a:srgbClr val="FFFFFF"/>
                </a:solidFill>
              </a:rPr>
            </a:br>
            <a:r>
              <a:rPr lang="en-US" sz="3100" b="1" dirty="0">
                <a:solidFill>
                  <a:srgbClr val="FFFFFF"/>
                </a:solidFill>
              </a:rPr>
              <a:t>Strategic Direction #4 </a:t>
            </a:r>
            <a:br>
              <a:rPr lang="en-US" sz="3100" b="1" dirty="0">
                <a:solidFill>
                  <a:srgbClr val="FFFFFF"/>
                </a:solidFill>
              </a:rPr>
            </a:br>
            <a:r>
              <a:rPr lang="en-CA" sz="3100" b="1" dirty="0">
                <a:solidFill>
                  <a:srgbClr val="FFFFFF"/>
                </a:solidFill>
              </a:rPr>
              <a:t>Increase availability of suitable, affordable and sustainable housing via asset management and collaboration </a:t>
            </a:r>
            <a:r>
              <a:rPr lang="en-CA" sz="3100" dirty="0">
                <a:solidFill>
                  <a:srgbClr val="FFFFFF"/>
                </a:solidFill>
              </a:rPr>
              <a:t/>
            </a:r>
            <a:br>
              <a:rPr lang="en-CA" sz="3100" dirty="0">
                <a:solidFill>
                  <a:srgbClr val="FFFFFF"/>
                </a:solidFill>
              </a:rPr>
            </a:br>
            <a:endParaRPr lang="en-US" sz="31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75B731E-55CD-EC49-862E-4C4EC2F3F8F3}"/>
              </a:ext>
            </a:extLst>
          </p:cNvPr>
          <p:cNvSpPr>
            <a:spLocks noGrp="1"/>
          </p:cNvSpPr>
          <p:nvPr>
            <p:ph idx="1"/>
          </p:nvPr>
        </p:nvSpPr>
        <p:spPr>
          <a:xfrm>
            <a:off x="4447308" y="591344"/>
            <a:ext cx="6906491" cy="5585619"/>
          </a:xfrm>
        </p:spPr>
        <p:txBody>
          <a:bodyPr anchor="ctr">
            <a:normAutofit/>
          </a:bodyPr>
          <a:lstStyle/>
          <a:p>
            <a:pPr lvl="0"/>
            <a:r>
              <a:rPr lang="en-CA" dirty="0"/>
              <a:t>Build on (current) formative housing and asset management strategy</a:t>
            </a:r>
          </a:p>
          <a:p>
            <a:pPr lvl="0"/>
            <a:r>
              <a:rPr lang="en-CA" dirty="0"/>
              <a:t>Be intentional about increasing our efforts around housing </a:t>
            </a:r>
          </a:p>
          <a:p>
            <a:pPr lvl="0"/>
            <a:r>
              <a:rPr lang="en-CA" dirty="0"/>
              <a:t>Seek more housing partners to increase access to affordable, integrated housing </a:t>
            </a:r>
          </a:p>
          <a:p>
            <a:endParaRPr lang="en-US" dirty="0"/>
          </a:p>
        </p:txBody>
      </p:sp>
    </p:spTree>
    <p:extLst>
      <p:ext uri="{BB962C8B-B14F-4D97-AF65-F5344CB8AC3E}">
        <p14:creationId xmlns:p14="http://schemas.microsoft.com/office/powerpoint/2010/main" val="3424972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B3EF3CB-239D-45F4-BB41-E86A375EE653}"/>
              </a:ext>
            </a:extLst>
          </p:cNvPr>
          <p:cNvPicPr>
            <a:picLocks noChangeAspect="1"/>
          </p:cNvPicPr>
          <p:nvPr/>
        </p:nvPicPr>
        <p:blipFill rotWithShape="1">
          <a:blip r:embed="rId2">
            <a:duotone>
              <a:schemeClr val="bg2">
                <a:shade val="45000"/>
                <a:satMod val="135000"/>
              </a:schemeClr>
              <a:prstClr val="white"/>
            </a:duotone>
          </a:blip>
          <a:srcRect t="12673" r="9091" b="10718"/>
          <a:stretch/>
        </p:blipFill>
        <p:spPr>
          <a:xfrm>
            <a:off x="20" y="10"/>
            <a:ext cx="12191980" cy="6857990"/>
          </a:xfrm>
          <a:prstGeom prst="rect">
            <a:avLst/>
          </a:prstGeom>
        </p:spPr>
      </p:pic>
      <p:sp>
        <p:nvSpPr>
          <p:cNvPr id="36" name="Rectangle 35">
            <a:extLst>
              <a:ext uri="{FF2B5EF4-FFF2-40B4-BE49-F238E27FC236}">
                <a16:creationId xmlns:a16="http://schemas.microsoft.com/office/drawing/2014/main" id="{B50AB553-2A96-4A92-96F2-93548E0969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A3E476-4C4E-EB4A-AE93-C49FD8C51F07}"/>
              </a:ext>
            </a:extLst>
          </p:cNvPr>
          <p:cNvSpPr>
            <a:spLocks noGrp="1"/>
          </p:cNvSpPr>
          <p:nvPr>
            <p:ph type="title"/>
          </p:nvPr>
        </p:nvSpPr>
        <p:spPr>
          <a:xfrm>
            <a:off x="838200" y="365125"/>
            <a:ext cx="10515600" cy="1325563"/>
          </a:xfrm>
        </p:spPr>
        <p:txBody>
          <a:bodyPr>
            <a:normAutofit/>
          </a:bodyPr>
          <a:lstStyle/>
          <a:p>
            <a:r>
              <a:rPr lang="en-US" b="1"/>
              <a:t>About this Presentation… </a:t>
            </a:r>
          </a:p>
        </p:txBody>
      </p:sp>
      <p:graphicFrame>
        <p:nvGraphicFramePr>
          <p:cNvPr id="26" name="Content Placeholder 2">
            <a:extLst>
              <a:ext uri="{FF2B5EF4-FFF2-40B4-BE49-F238E27FC236}">
                <a16:creationId xmlns:a16="http://schemas.microsoft.com/office/drawing/2014/main" id="{E55A153F-1BD4-4234-A74D-7C7D49FEB811}"/>
              </a:ext>
            </a:extLst>
          </p:cNvPr>
          <p:cNvGraphicFramePr>
            <a:graphicFrameLocks noGrp="1"/>
          </p:cNvGraphicFramePr>
          <p:nvPr>
            <p:ph idx="1"/>
            <p:extLst>
              <p:ext uri="{D42A27DB-BD31-4B8C-83A1-F6EECF244321}">
                <p14:modId xmlns:p14="http://schemas.microsoft.com/office/powerpoint/2010/main" val="87017633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3341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43526D-0E8E-BC4B-8263-891EB4D4891D}"/>
              </a:ext>
            </a:extLst>
          </p:cNvPr>
          <p:cNvSpPr>
            <a:spLocks noGrp="1"/>
          </p:cNvSpPr>
          <p:nvPr>
            <p:ph type="title"/>
          </p:nvPr>
        </p:nvSpPr>
        <p:spPr>
          <a:xfrm>
            <a:off x="686834" y="1153572"/>
            <a:ext cx="3200400" cy="4461163"/>
          </a:xfrm>
        </p:spPr>
        <p:txBody>
          <a:bodyPr>
            <a:normAutofit/>
          </a:bodyPr>
          <a:lstStyle/>
          <a:p>
            <a:r>
              <a:rPr lang="en-US" sz="3400" dirty="0">
                <a:solidFill>
                  <a:srgbClr val="FFFFFF"/>
                </a:solidFill>
              </a:rPr>
              <a:t>Strategic Direction #5 </a:t>
            </a:r>
            <a:r>
              <a:rPr lang="en-CA" sz="3400" dirty="0">
                <a:solidFill>
                  <a:srgbClr val="FFFFFF"/>
                </a:solidFill>
              </a:rPr>
              <a:t/>
            </a:r>
            <a:br>
              <a:rPr lang="en-CA" sz="3400" dirty="0">
                <a:solidFill>
                  <a:srgbClr val="FFFFFF"/>
                </a:solidFill>
              </a:rPr>
            </a:br>
            <a:r>
              <a:rPr lang="en-CA" sz="3400" b="1" i="1" dirty="0">
                <a:solidFill>
                  <a:srgbClr val="FFFFFF"/>
                </a:solidFill>
              </a:rPr>
              <a:t>Build Relationships and sustainability through Collaboration </a:t>
            </a:r>
            <a:r>
              <a:rPr lang="en-CA" sz="3400" dirty="0">
                <a:solidFill>
                  <a:srgbClr val="FFFFFF"/>
                </a:solidFill>
              </a:rPr>
              <a:t/>
            </a:r>
            <a:br>
              <a:rPr lang="en-CA" sz="3400" dirty="0">
                <a:solidFill>
                  <a:srgbClr val="FFFFFF"/>
                </a:solidFill>
              </a:rPr>
            </a:br>
            <a:endParaRPr lang="en-US" sz="34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C99E112-3043-1F4B-81D2-9C7845600B63}"/>
              </a:ext>
            </a:extLst>
          </p:cNvPr>
          <p:cNvSpPr>
            <a:spLocks noGrp="1"/>
          </p:cNvSpPr>
          <p:nvPr>
            <p:ph idx="1"/>
          </p:nvPr>
        </p:nvSpPr>
        <p:spPr>
          <a:xfrm>
            <a:off x="4447308" y="591344"/>
            <a:ext cx="6906491" cy="5585619"/>
          </a:xfrm>
        </p:spPr>
        <p:txBody>
          <a:bodyPr anchor="ctr">
            <a:normAutofit/>
          </a:bodyPr>
          <a:lstStyle/>
          <a:p>
            <a:r>
              <a:rPr lang="en-CA"/>
              <a:t> Board engagement with families, family member on Board, continue longstanding relationship building and maintenance</a:t>
            </a:r>
          </a:p>
          <a:p>
            <a:pPr lvl="0"/>
            <a:r>
              <a:rPr lang="en-CA"/>
              <a:t>Create partnerships/collaborations with like-minded organizations to share capacity and help build sustainability (win-win relationships)</a:t>
            </a:r>
          </a:p>
          <a:p>
            <a:endParaRPr lang="en-US" dirty="0"/>
          </a:p>
        </p:txBody>
      </p:sp>
    </p:spTree>
    <p:extLst>
      <p:ext uri="{BB962C8B-B14F-4D97-AF65-F5344CB8AC3E}">
        <p14:creationId xmlns:p14="http://schemas.microsoft.com/office/powerpoint/2010/main" val="3526351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7C7DA98-D550-7247-990B-1C0659E3BF77}"/>
              </a:ext>
            </a:extLst>
          </p:cNvPr>
          <p:cNvSpPr>
            <a:spLocks noGrp="1"/>
          </p:cNvSpPr>
          <p:nvPr>
            <p:ph type="title"/>
          </p:nvPr>
        </p:nvSpPr>
        <p:spPr>
          <a:xfrm>
            <a:off x="686834" y="1153572"/>
            <a:ext cx="3200400" cy="4461163"/>
          </a:xfrm>
        </p:spPr>
        <p:txBody>
          <a:bodyPr>
            <a:normAutofit/>
          </a:bodyPr>
          <a:lstStyle/>
          <a:p>
            <a:r>
              <a:rPr lang="en-US" sz="3100" b="1" dirty="0">
                <a:solidFill>
                  <a:srgbClr val="FFFFFF"/>
                </a:solidFill>
              </a:rPr>
              <a:t>Strategic Direction #6</a:t>
            </a:r>
            <a:br>
              <a:rPr lang="en-US" sz="3100" b="1" dirty="0">
                <a:solidFill>
                  <a:srgbClr val="FFFFFF"/>
                </a:solidFill>
              </a:rPr>
            </a:br>
            <a:r>
              <a:rPr lang="en-US" sz="3100" b="1" dirty="0">
                <a:solidFill>
                  <a:srgbClr val="FFFFFF"/>
                </a:solidFill>
              </a:rPr>
              <a:t> </a:t>
            </a:r>
            <a:r>
              <a:rPr lang="en-CA" sz="3100" b="1" i="1" dirty="0">
                <a:solidFill>
                  <a:srgbClr val="FFFFFF"/>
                </a:solidFill>
              </a:rPr>
              <a:t>Create greater community support and engagement through Promotion and Resource Development </a:t>
            </a:r>
            <a:r>
              <a:rPr lang="en-CA" sz="3100" dirty="0">
                <a:solidFill>
                  <a:srgbClr val="FFFFFF"/>
                </a:solidFill>
              </a:rPr>
              <a:t/>
            </a:r>
            <a:br>
              <a:rPr lang="en-CA" sz="3100" dirty="0">
                <a:solidFill>
                  <a:srgbClr val="FFFFFF"/>
                </a:solidFill>
              </a:rPr>
            </a:br>
            <a:endParaRPr lang="en-US" sz="31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AC11534-BD3C-934B-8CD8-6D5A29C3E797}"/>
              </a:ext>
            </a:extLst>
          </p:cNvPr>
          <p:cNvSpPr>
            <a:spLocks noGrp="1"/>
          </p:cNvSpPr>
          <p:nvPr>
            <p:ph idx="1"/>
          </p:nvPr>
        </p:nvSpPr>
        <p:spPr>
          <a:xfrm>
            <a:off x="4447308" y="591344"/>
            <a:ext cx="6906491" cy="5585619"/>
          </a:xfrm>
        </p:spPr>
        <p:txBody>
          <a:bodyPr anchor="ctr">
            <a:normAutofit/>
          </a:bodyPr>
          <a:lstStyle/>
          <a:p>
            <a:pPr marL="0" indent="0">
              <a:buNone/>
            </a:pPr>
            <a:r>
              <a:rPr lang="en-CA" dirty="0"/>
              <a:t> </a:t>
            </a:r>
          </a:p>
          <a:p>
            <a:pPr lvl="0"/>
            <a:r>
              <a:rPr lang="en-CA" sz="3200" dirty="0"/>
              <a:t>Communications and Marketing Plan -link to recruitment and resource development </a:t>
            </a:r>
          </a:p>
          <a:p>
            <a:pPr lvl="0"/>
            <a:r>
              <a:rPr lang="en-CA" sz="3200" dirty="0"/>
              <a:t>Resource Development - Create a fundraising plan; Start by having a fundraising expert come and speak to the Board</a:t>
            </a:r>
          </a:p>
          <a:p>
            <a:endParaRPr lang="en-US" dirty="0"/>
          </a:p>
        </p:txBody>
      </p:sp>
    </p:spTree>
    <p:extLst>
      <p:ext uri="{BB962C8B-B14F-4D97-AF65-F5344CB8AC3E}">
        <p14:creationId xmlns:p14="http://schemas.microsoft.com/office/powerpoint/2010/main" val="1002035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6BFCED-A72F-B646-8FF9-AB7643018161}"/>
              </a:ext>
            </a:extLst>
          </p:cNvPr>
          <p:cNvSpPr>
            <a:spLocks noGrp="1"/>
          </p:cNvSpPr>
          <p:nvPr>
            <p:ph type="title"/>
          </p:nvPr>
        </p:nvSpPr>
        <p:spPr>
          <a:xfrm>
            <a:off x="1171074" y="1396686"/>
            <a:ext cx="3240506" cy="4064628"/>
          </a:xfrm>
        </p:spPr>
        <p:txBody>
          <a:bodyPr>
            <a:normAutofit/>
          </a:bodyPr>
          <a:lstStyle/>
          <a:p>
            <a:r>
              <a:rPr lang="en-US" sz="3700" dirty="0">
                <a:solidFill>
                  <a:srgbClr val="FFFFFF"/>
                </a:solidFill>
              </a:rPr>
              <a:t/>
            </a:r>
            <a:br>
              <a:rPr lang="en-US" sz="3700" dirty="0">
                <a:solidFill>
                  <a:srgbClr val="FFFFFF"/>
                </a:solidFill>
              </a:rPr>
            </a:br>
            <a:r>
              <a:rPr lang="en-US" sz="3700" b="1" dirty="0">
                <a:solidFill>
                  <a:srgbClr val="FFFFFF"/>
                </a:solidFill>
              </a:rPr>
              <a:t>The ” home stretch” – action planning and project completion </a:t>
            </a:r>
            <a:r>
              <a:rPr lang="en-US" sz="3700" dirty="0">
                <a:solidFill>
                  <a:srgbClr val="FFFFFF"/>
                </a:solidFill>
              </a:rPr>
              <a:t/>
            </a:r>
            <a:br>
              <a:rPr lang="en-US" sz="3700" dirty="0">
                <a:solidFill>
                  <a:srgbClr val="FFFFFF"/>
                </a:solidFill>
              </a:rPr>
            </a:br>
            <a:endParaRPr lang="en-US" sz="3700" dirty="0">
              <a:solidFill>
                <a:srgbClr val="FFFFFF"/>
              </a:solidFill>
            </a:endParaRP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6F6A299-D8DD-A54A-A05B-B31064A50B1D}"/>
              </a:ext>
            </a:extLst>
          </p:cNvPr>
          <p:cNvSpPr>
            <a:spLocks noGrp="1"/>
          </p:cNvSpPr>
          <p:nvPr>
            <p:ph idx="1"/>
          </p:nvPr>
        </p:nvSpPr>
        <p:spPr>
          <a:xfrm>
            <a:off x="5370153" y="1526033"/>
            <a:ext cx="5536397" cy="3935281"/>
          </a:xfrm>
        </p:spPr>
        <p:txBody>
          <a:bodyPr>
            <a:normAutofit fontScale="92500" lnSpcReduction="20000"/>
          </a:bodyPr>
          <a:lstStyle/>
          <a:p>
            <a:r>
              <a:rPr lang="en-US" sz="2000" dirty="0"/>
              <a:t>Engage -  Create action planning task forces to work on goals and action plans for each strategic direction </a:t>
            </a:r>
          </a:p>
          <a:p>
            <a:r>
              <a:rPr lang="en-US" sz="2000" dirty="0"/>
              <a:t>Action Plans created and shared by November 15 </a:t>
            </a:r>
          </a:p>
          <a:p>
            <a:r>
              <a:rPr lang="en-US" sz="2000" dirty="0"/>
              <a:t>Workshop – draft action plans reviewed &amp; further developed</a:t>
            </a:r>
          </a:p>
          <a:p>
            <a:r>
              <a:rPr lang="en-US" sz="2000" dirty="0"/>
              <a:t>Draft  plan to Board by end of November – reviewed, changes identified and implementation discussed </a:t>
            </a:r>
          </a:p>
          <a:p>
            <a:r>
              <a:rPr lang="en-US" sz="2000" dirty="0"/>
              <a:t>Revisions  made = plan +OK  </a:t>
            </a:r>
          </a:p>
          <a:p>
            <a:r>
              <a:rPr lang="en-US" sz="2000" dirty="0"/>
              <a:t>Agreement , “ good enough, lets push on !” before mid December </a:t>
            </a:r>
          </a:p>
          <a:p>
            <a:r>
              <a:rPr lang="en-US" sz="2000" dirty="0"/>
              <a:t>Sharing of refreshed plan and engagement </a:t>
            </a:r>
            <a:r>
              <a:rPr lang="en-US" sz="2000" b="1" dirty="0"/>
              <a:t>in Creating the Future </a:t>
            </a:r>
          </a:p>
          <a:p>
            <a:endParaRPr lang="en-US" sz="1800" dirty="0"/>
          </a:p>
        </p:txBody>
      </p:sp>
    </p:spTree>
    <p:extLst>
      <p:ext uri="{BB962C8B-B14F-4D97-AF65-F5344CB8AC3E}">
        <p14:creationId xmlns:p14="http://schemas.microsoft.com/office/powerpoint/2010/main" val="3223410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955A2079-FA98-4876-80F0-72364A7D2EA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4BB70D-66BA-6240-B6FC-B5D4A48CA4A5}"/>
              </a:ext>
            </a:extLst>
          </p:cNvPr>
          <p:cNvSpPr>
            <a:spLocks noGrp="1"/>
          </p:cNvSpPr>
          <p:nvPr>
            <p:ph type="title"/>
          </p:nvPr>
        </p:nvSpPr>
        <p:spPr>
          <a:xfrm>
            <a:off x="838200" y="556995"/>
            <a:ext cx="10515600" cy="1133693"/>
          </a:xfrm>
        </p:spPr>
        <p:txBody>
          <a:bodyPr>
            <a:normAutofit/>
          </a:bodyPr>
          <a:lstStyle/>
          <a:p>
            <a:pPr algn="ctr"/>
            <a:r>
              <a:rPr lang="en-US" sz="5200" b="1" dirty="0"/>
              <a:t>Why Refresh ? </a:t>
            </a:r>
            <a:endParaRPr lang="en-US" sz="5200" b="1"/>
          </a:p>
        </p:txBody>
      </p:sp>
      <p:graphicFrame>
        <p:nvGraphicFramePr>
          <p:cNvPr id="5" name="Content Placeholder 2">
            <a:extLst>
              <a:ext uri="{FF2B5EF4-FFF2-40B4-BE49-F238E27FC236}">
                <a16:creationId xmlns:a16="http://schemas.microsoft.com/office/drawing/2014/main" id="{DC8F45C4-ED1D-43D4-9872-3BDE427AE02D}"/>
              </a:ext>
            </a:extLst>
          </p:cNvPr>
          <p:cNvGraphicFramePr>
            <a:graphicFrameLocks noGrp="1"/>
          </p:cNvGraphicFramePr>
          <p:nvPr>
            <p:ph idx="1"/>
            <p:extLst>
              <p:ext uri="{D42A27DB-BD31-4B8C-83A1-F6EECF244321}">
                <p14:modId xmlns:p14="http://schemas.microsoft.com/office/powerpoint/2010/main" val="2960749651"/>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5467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793A8C-0887-8F4F-AF26-0763C3DFDC38}"/>
              </a:ext>
            </a:extLst>
          </p:cNvPr>
          <p:cNvSpPr>
            <a:spLocks noGrp="1"/>
          </p:cNvSpPr>
          <p:nvPr>
            <p:ph type="title"/>
          </p:nvPr>
        </p:nvSpPr>
        <p:spPr>
          <a:xfrm>
            <a:off x="686834" y="1153572"/>
            <a:ext cx="3200400" cy="4461163"/>
          </a:xfrm>
        </p:spPr>
        <p:txBody>
          <a:bodyPr>
            <a:normAutofit/>
          </a:bodyPr>
          <a:lstStyle/>
          <a:p>
            <a:r>
              <a:rPr lang="en-US">
                <a:solidFill>
                  <a:srgbClr val="FFFFFF"/>
                </a:solidFill>
              </a:rPr>
              <a:t>Why Refresh? Driving Forces </a:t>
            </a:r>
          </a:p>
        </p:txBody>
      </p:sp>
      <p:sp>
        <p:nvSpPr>
          <p:cNvPr id="21" name="Arc 20">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7850655-A01D-1E4B-814A-0618D6DCF37C}"/>
              </a:ext>
            </a:extLst>
          </p:cNvPr>
          <p:cNvSpPr>
            <a:spLocks noGrp="1"/>
          </p:cNvSpPr>
          <p:nvPr>
            <p:ph idx="1"/>
          </p:nvPr>
        </p:nvSpPr>
        <p:spPr>
          <a:xfrm>
            <a:off x="4447308" y="591344"/>
            <a:ext cx="6906491" cy="5585619"/>
          </a:xfrm>
        </p:spPr>
        <p:txBody>
          <a:bodyPr anchor="ctr">
            <a:normAutofit/>
          </a:bodyPr>
          <a:lstStyle/>
          <a:p>
            <a:pPr lvl="0"/>
            <a:r>
              <a:rPr lang="en-US" sz="1800" b="1" dirty="0"/>
              <a:t>Changes in the operating environment (political, economic and demographic) cause the need to examine and prioritize the challenges facing organization. Several key challenges come to mind:</a:t>
            </a:r>
            <a:endParaRPr lang="en-CA" sz="1800" b="1" dirty="0"/>
          </a:p>
          <a:p>
            <a:pPr lvl="1"/>
            <a:r>
              <a:rPr lang="en-US" sz="1800" b="1" dirty="0"/>
              <a:t>Need for change in society and in organizations to promote inclusion, equity  and diversity.</a:t>
            </a:r>
            <a:endParaRPr lang="en-CA" sz="1800" b="1" dirty="0"/>
          </a:p>
          <a:p>
            <a:pPr lvl="1"/>
            <a:r>
              <a:rPr lang="en-US" sz="1800" b="1" dirty="0"/>
              <a:t>The impact of the pandemic </a:t>
            </a:r>
          </a:p>
          <a:p>
            <a:pPr lvl="1"/>
            <a:r>
              <a:rPr lang="en-US" sz="1800" b="1" dirty="0"/>
              <a:t>There is a strong movement towards “system reform” processes,  </a:t>
            </a:r>
          </a:p>
          <a:p>
            <a:pPr lvl="1"/>
            <a:r>
              <a:rPr lang="en-US" sz="1800" b="1" dirty="0"/>
              <a:t>Many community organizations are facing executive and board leadership transitions</a:t>
            </a:r>
            <a:endParaRPr lang="en-CA" sz="1800" b="1" dirty="0"/>
          </a:p>
          <a:p>
            <a:pPr lvl="1"/>
            <a:r>
              <a:rPr lang="en-US" sz="1800" b="1" dirty="0"/>
              <a:t> TCE is among a number of forward-thinking organizations which want to embrace “person-centered thinking” and to engage in organizational change to support the implementation of person-centered practices. </a:t>
            </a:r>
            <a:endParaRPr lang="en-CA" sz="1800" b="1" dirty="0"/>
          </a:p>
          <a:p>
            <a:pPr lvl="1"/>
            <a:r>
              <a:rPr lang="en-US" sz="1800" b="1" dirty="0"/>
              <a:t> Inclination of organizations to create economies of scale and to support collective impact work.  </a:t>
            </a:r>
            <a:endParaRPr lang="en-CA" sz="1800" b="1" dirty="0"/>
          </a:p>
          <a:p>
            <a:endParaRPr lang="en-US" sz="1500" dirty="0"/>
          </a:p>
        </p:txBody>
      </p:sp>
    </p:spTree>
    <p:extLst>
      <p:ext uri="{BB962C8B-B14F-4D97-AF65-F5344CB8AC3E}">
        <p14:creationId xmlns:p14="http://schemas.microsoft.com/office/powerpoint/2010/main" val="1765515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DBC8166-481C-4473-95F5-9A5B9073B7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5A5CE6E-90AF-4D43-A014-1F9EC83EB93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512467" cy="6858000"/>
          </a:xfrm>
          <a:custGeom>
            <a:avLst/>
            <a:gdLst>
              <a:gd name="connsiteX0" fmla="*/ 0 w 4512467"/>
              <a:gd name="connsiteY0" fmla="*/ 0 h 6858000"/>
              <a:gd name="connsiteX1" fmla="*/ 2579526 w 4512467"/>
              <a:gd name="connsiteY1" fmla="*/ 0 h 6858000"/>
              <a:gd name="connsiteX2" fmla="*/ 2583267 w 4512467"/>
              <a:gd name="connsiteY2" fmla="*/ 2151 h 6858000"/>
              <a:gd name="connsiteX3" fmla="*/ 4512467 w 4512467"/>
              <a:gd name="connsiteY3" fmla="*/ 3429000 h 6858000"/>
              <a:gd name="connsiteX4" fmla="*/ 2583267 w 4512467"/>
              <a:gd name="connsiteY4" fmla="*/ 6855849 h 6858000"/>
              <a:gd name="connsiteX5" fmla="*/ 2579526 w 4512467"/>
              <a:gd name="connsiteY5" fmla="*/ 6858000 h 6858000"/>
              <a:gd name="connsiteX6" fmla="*/ 0 w 451246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467" h="6858000">
                <a:moveTo>
                  <a:pt x="0" y="0"/>
                </a:moveTo>
                <a:lnTo>
                  <a:pt x="2579526" y="0"/>
                </a:lnTo>
                <a:lnTo>
                  <a:pt x="2583267" y="2151"/>
                </a:lnTo>
                <a:cubicBezTo>
                  <a:pt x="3739868" y="704919"/>
                  <a:pt x="4512467" y="1976735"/>
                  <a:pt x="4512467" y="3429000"/>
                </a:cubicBezTo>
                <a:cubicBezTo>
                  <a:pt x="4512467" y="4881266"/>
                  <a:pt x="3739868" y="6153081"/>
                  <a:pt x="2583267" y="6855849"/>
                </a:cubicBezTo>
                <a:lnTo>
                  <a:pt x="257952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Title 1">
            <a:extLst>
              <a:ext uri="{FF2B5EF4-FFF2-40B4-BE49-F238E27FC236}">
                <a16:creationId xmlns:a16="http://schemas.microsoft.com/office/drawing/2014/main" id="{7F638DEF-C2F9-4E4D-BA1D-70D6F24362E9}"/>
              </a:ext>
            </a:extLst>
          </p:cNvPr>
          <p:cNvSpPr>
            <a:spLocks noGrp="1"/>
          </p:cNvSpPr>
          <p:nvPr>
            <p:ph type="title"/>
          </p:nvPr>
        </p:nvSpPr>
        <p:spPr>
          <a:xfrm>
            <a:off x="838200" y="643467"/>
            <a:ext cx="2951205" cy="5571066"/>
          </a:xfrm>
        </p:spPr>
        <p:txBody>
          <a:bodyPr>
            <a:normAutofit/>
          </a:bodyPr>
          <a:lstStyle/>
          <a:p>
            <a:r>
              <a:rPr lang="en-US" b="1">
                <a:solidFill>
                  <a:srgbClr val="FFFFFF"/>
                </a:solidFill>
              </a:rPr>
              <a:t>Why Refresh? Driving Forces -2</a:t>
            </a:r>
          </a:p>
        </p:txBody>
      </p:sp>
      <p:graphicFrame>
        <p:nvGraphicFramePr>
          <p:cNvPr id="5" name="Content Placeholder 2">
            <a:extLst>
              <a:ext uri="{FF2B5EF4-FFF2-40B4-BE49-F238E27FC236}">
                <a16:creationId xmlns:a16="http://schemas.microsoft.com/office/drawing/2014/main" id="{4313C90A-ACDF-482A-B13D-8404C758CD6C}"/>
              </a:ext>
            </a:extLst>
          </p:cNvPr>
          <p:cNvGraphicFramePr>
            <a:graphicFrameLocks noGrp="1"/>
          </p:cNvGraphicFramePr>
          <p:nvPr>
            <p:ph idx="1"/>
            <p:extLst>
              <p:ext uri="{D42A27DB-BD31-4B8C-83A1-F6EECF244321}">
                <p14:modId xmlns:p14="http://schemas.microsoft.com/office/powerpoint/2010/main" val="2380954999"/>
              </p:ext>
            </p:extLst>
          </p:nvPr>
        </p:nvGraphicFramePr>
        <p:xfrm>
          <a:off x="5207640" y="643466"/>
          <a:ext cx="6291714" cy="5530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9593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D9C2A2-CC0E-F347-8A77-3398B2E0E2E4}"/>
              </a:ext>
            </a:extLst>
          </p:cNvPr>
          <p:cNvSpPr>
            <a:spLocks noGrp="1"/>
          </p:cNvSpPr>
          <p:nvPr>
            <p:ph type="title"/>
          </p:nvPr>
        </p:nvSpPr>
        <p:spPr>
          <a:xfrm>
            <a:off x="686834" y="1153572"/>
            <a:ext cx="3200400" cy="4461163"/>
          </a:xfrm>
        </p:spPr>
        <p:txBody>
          <a:bodyPr>
            <a:normAutofit/>
          </a:bodyPr>
          <a:lstStyle/>
          <a:p>
            <a:r>
              <a:rPr lang="en-CA" sz="3400" b="1" dirty="0">
                <a:solidFill>
                  <a:srgbClr val="FFFFFF"/>
                </a:solidFill>
              </a:rPr>
              <a:t> </a:t>
            </a:r>
            <a:br>
              <a:rPr lang="en-CA" sz="3400" b="1" dirty="0">
                <a:solidFill>
                  <a:srgbClr val="FFFFFF"/>
                </a:solidFill>
              </a:rPr>
            </a:br>
            <a:r>
              <a:rPr lang="en-CA" sz="3400" b="1" dirty="0">
                <a:solidFill>
                  <a:srgbClr val="FFFFFF"/>
                </a:solidFill>
              </a:rPr>
              <a:t>TCE Strategic Planning - 2021</a:t>
            </a:r>
            <a:r>
              <a:rPr lang="en-CA" sz="3400" dirty="0">
                <a:solidFill>
                  <a:srgbClr val="FFFFFF"/>
                </a:solidFill>
              </a:rPr>
              <a:t/>
            </a:r>
            <a:br>
              <a:rPr lang="en-CA" sz="3400" dirty="0">
                <a:solidFill>
                  <a:srgbClr val="FFFFFF"/>
                </a:solidFill>
              </a:rPr>
            </a:br>
            <a:r>
              <a:rPr lang="en-US" sz="3400" b="1" dirty="0">
                <a:solidFill>
                  <a:srgbClr val="FFFFFF"/>
                </a:solidFill>
              </a:rPr>
              <a:t>Project Outcomes (What will success look like?)</a:t>
            </a:r>
            <a:r>
              <a:rPr lang="en-CA" sz="3400" dirty="0">
                <a:solidFill>
                  <a:srgbClr val="FFFFFF"/>
                </a:solidFill>
              </a:rPr>
              <a:t/>
            </a:r>
            <a:br>
              <a:rPr lang="en-CA" sz="3400" dirty="0">
                <a:solidFill>
                  <a:srgbClr val="FFFFFF"/>
                </a:solidFill>
              </a:rPr>
            </a:br>
            <a:endParaRPr lang="en-US" sz="34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87179E8-9AAB-7444-84B5-5D478A06D7FC}"/>
              </a:ext>
            </a:extLst>
          </p:cNvPr>
          <p:cNvSpPr>
            <a:spLocks noGrp="1"/>
          </p:cNvSpPr>
          <p:nvPr>
            <p:ph idx="1"/>
          </p:nvPr>
        </p:nvSpPr>
        <p:spPr>
          <a:xfrm>
            <a:off x="4447308" y="591344"/>
            <a:ext cx="6906491" cy="5585619"/>
          </a:xfrm>
        </p:spPr>
        <p:txBody>
          <a:bodyPr anchor="ctr">
            <a:normAutofit fontScale="92500" lnSpcReduction="10000"/>
          </a:bodyPr>
          <a:lstStyle/>
          <a:p>
            <a:pPr marL="0" indent="0">
              <a:buNone/>
            </a:pPr>
            <a:endParaRPr lang="en-CA" sz="1800" dirty="0"/>
          </a:p>
          <a:p>
            <a:pPr marL="0" indent="0">
              <a:buNone/>
            </a:pPr>
            <a:r>
              <a:rPr lang="en-CA" sz="2000" b="1" i="1" dirty="0"/>
              <a:t>Clarity and Agreement regarding Organizational Identity,- </a:t>
            </a:r>
            <a:r>
              <a:rPr lang="en-US" sz="2000" dirty="0"/>
              <a:t>An understanding of the impact that TCE wants to have. In particular the scope and purpose of the organization’s work in community building and advocacy need to be articulated </a:t>
            </a:r>
            <a:endParaRPr lang="en-CA" sz="2000" dirty="0"/>
          </a:p>
          <a:p>
            <a:pPr marL="0" indent="0">
              <a:buNone/>
            </a:pPr>
            <a:r>
              <a:rPr lang="en-CA" sz="2000" b="1" i="1" dirty="0"/>
              <a:t>A 3 + year plan which serves as framework- </a:t>
            </a:r>
            <a:r>
              <a:rPr lang="en-US" sz="2000" dirty="0"/>
              <a:t>For making decisions and setting priorities  strategic communications, public education and relationship management (i.e., with other organizations)</a:t>
            </a:r>
            <a:endParaRPr lang="en-CA" sz="2000" dirty="0"/>
          </a:p>
          <a:p>
            <a:pPr lvl="0"/>
            <a:r>
              <a:rPr lang="en-US" sz="2000" dirty="0"/>
              <a:t>By establishing objectives/yardsticks for determining what success looks like and integrates action learning into the way in which TCE operates </a:t>
            </a:r>
            <a:endParaRPr lang="en-CA" sz="2000" dirty="0"/>
          </a:p>
          <a:p>
            <a:pPr lvl="0"/>
            <a:r>
              <a:rPr lang="en-US" sz="2000" dirty="0"/>
              <a:t>By identifying the capacities (competencies) TCE will need to have (or partner with other organizations to have) to pursue its mission </a:t>
            </a:r>
            <a:endParaRPr lang="en-CA" sz="2000" dirty="0"/>
          </a:p>
          <a:p>
            <a:pPr marL="0" indent="0">
              <a:buNone/>
            </a:pPr>
            <a:r>
              <a:rPr lang="en-CA" sz="2000" b="1" dirty="0"/>
              <a:t>A practical action plan for the next year </a:t>
            </a:r>
            <a:endParaRPr lang="en-CA" sz="2000" dirty="0"/>
          </a:p>
          <a:p>
            <a:pPr marL="0" indent="0">
              <a:buNone/>
            </a:pPr>
            <a:r>
              <a:rPr lang="en-CA" sz="2000" b="1" dirty="0"/>
              <a:t>A Process which supports alignment  </a:t>
            </a:r>
            <a:r>
              <a:rPr lang="en-US" sz="2000" dirty="0"/>
              <a:t>Board, volunteers and staff leaders being on “same page” with respect to goals, how time and energy are invested and key messages </a:t>
            </a:r>
          </a:p>
          <a:p>
            <a:pPr marL="0" lvl="0" indent="0">
              <a:buNone/>
            </a:pPr>
            <a:r>
              <a:rPr lang="en-US" sz="2000" b="1" dirty="0"/>
              <a:t>People listening to each other</a:t>
            </a:r>
            <a:endParaRPr lang="en-CA" sz="2000" b="1" dirty="0"/>
          </a:p>
          <a:p>
            <a:endParaRPr lang="en-US" sz="1800" dirty="0"/>
          </a:p>
        </p:txBody>
      </p:sp>
    </p:spTree>
    <p:extLst>
      <p:ext uri="{BB962C8B-B14F-4D97-AF65-F5344CB8AC3E}">
        <p14:creationId xmlns:p14="http://schemas.microsoft.com/office/powerpoint/2010/main" val="1252395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20811E-FA1B-B640-8DC0-43754B003417}"/>
              </a:ext>
            </a:extLst>
          </p:cNvPr>
          <p:cNvSpPr>
            <a:spLocks noGrp="1"/>
          </p:cNvSpPr>
          <p:nvPr>
            <p:ph type="title"/>
          </p:nvPr>
        </p:nvSpPr>
        <p:spPr>
          <a:xfrm>
            <a:off x="686834" y="1153572"/>
            <a:ext cx="3200400" cy="4461163"/>
          </a:xfrm>
        </p:spPr>
        <p:txBody>
          <a:bodyPr>
            <a:normAutofit/>
          </a:bodyPr>
          <a:lstStyle/>
          <a:p>
            <a:r>
              <a:rPr lang="en-CA" b="1" i="1">
                <a:solidFill>
                  <a:srgbClr val="FFFFFF"/>
                </a:solidFill>
              </a:rPr>
              <a:t>Project Activities Overview </a:t>
            </a:r>
            <a:r>
              <a:rPr lang="en-CA">
                <a:solidFill>
                  <a:srgbClr val="FFFFFF"/>
                </a:solidFill>
              </a:rPr>
              <a:t/>
            </a:r>
            <a:br>
              <a:rPr lang="en-CA">
                <a:solidFill>
                  <a:srgbClr val="FFFFFF"/>
                </a:solidFill>
              </a:rPr>
            </a:br>
            <a:endParaRPr lang="en-US">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B145689-BDD0-754A-81CB-4B49AB257FBA}"/>
              </a:ext>
            </a:extLst>
          </p:cNvPr>
          <p:cNvSpPr>
            <a:spLocks noGrp="1"/>
          </p:cNvSpPr>
          <p:nvPr>
            <p:ph idx="1"/>
          </p:nvPr>
        </p:nvSpPr>
        <p:spPr>
          <a:xfrm>
            <a:off x="4447308" y="591344"/>
            <a:ext cx="6906491" cy="5585619"/>
          </a:xfrm>
        </p:spPr>
        <p:txBody>
          <a:bodyPr anchor="ctr">
            <a:normAutofit fontScale="92500"/>
          </a:bodyPr>
          <a:lstStyle/>
          <a:p>
            <a:pPr marL="0" indent="0">
              <a:buNone/>
            </a:pPr>
            <a:r>
              <a:rPr lang="en-CA" sz="2400" b="1" dirty="0"/>
              <a:t>Workshop #1 Impact Vision Workshop </a:t>
            </a:r>
            <a:r>
              <a:rPr lang="en-CA" sz="2400" dirty="0"/>
              <a:t>– September 13</a:t>
            </a:r>
          </a:p>
          <a:p>
            <a:r>
              <a:rPr lang="en-CA" sz="2400" dirty="0"/>
              <a:t>Values Overview ; What Good ? For Which People?; Vision 2025 ?  Success?</a:t>
            </a:r>
          </a:p>
          <a:p>
            <a:pPr marL="0" indent="0">
              <a:buNone/>
            </a:pPr>
            <a:r>
              <a:rPr lang="en-CA" sz="2400" b="1" dirty="0"/>
              <a:t>Taking stock of current reality  </a:t>
            </a:r>
            <a:r>
              <a:rPr lang="en-CA" sz="2400" dirty="0"/>
              <a:t>September 1-September 20 </a:t>
            </a:r>
          </a:p>
          <a:p>
            <a:pPr lvl="0"/>
            <a:r>
              <a:rPr lang="en-CA" sz="2400" dirty="0"/>
              <a:t>Engage stakeholders- Gather information - Internal assessment; Survey &amp; key informant interviews and trends analysis </a:t>
            </a:r>
          </a:p>
          <a:p>
            <a:pPr lvl="0"/>
            <a:r>
              <a:rPr lang="en-CA" sz="2400" dirty="0"/>
              <a:t>circulate environmental scan briefing report – Participants read environmental scan briefing report prior to workshop #2; Q&amp;A on-line </a:t>
            </a:r>
          </a:p>
          <a:p>
            <a:pPr marL="0" lvl="0" indent="0">
              <a:buNone/>
            </a:pPr>
            <a:r>
              <a:rPr lang="en-CA" sz="2400" b="1" dirty="0"/>
              <a:t>Workshop #2 – Taking Stock &amp; strategic issues Workshop–</a:t>
            </a:r>
            <a:r>
              <a:rPr lang="en-CA" sz="2400" dirty="0"/>
              <a:t>September 27</a:t>
            </a:r>
            <a:endParaRPr lang="en-CA" sz="2400" b="1" dirty="0"/>
          </a:p>
          <a:p>
            <a:r>
              <a:rPr lang="en-CA" sz="2400" dirty="0"/>
              <a:t>Environmental scan overview and discussion </a:t>
            </a:r>
          </a:p>
          <a:p>
            <a:r>
              <a:rPr lang="en-CA" sz="2400" dirty="0"/>
              <a:t>What are the strategic issues /big questions that TCE must deal with?</a:t>
            </a:r>
          </a:p>
          <a:p>
            <a:pPr lvl="0"/>
            <a:endParaRPr lang="en-CA" sz="2000" dirty="0"/>
          </a:p>
        </p:txBody>
      </p:sp>
    </p:spTree>
    <p:extLst>
      <p:ext uri="{BB962C8B-B14F-4D97-AF65-F5344CB8AC3E}">
        <p14:creationId xmlns:p14="http://schemas.microsoft.com/office/powerpoint/2010/main" val="305973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6C8C4C-B873-7148-8E14-5E0A1677C8BC}"/>
              </a:ext>
            </a:extLst>
          </p:cNvPr>
          <p:cNvSpPr>
            <a:spLocks noGrp="1"/>
          </p:cNvSpPr>
          <p:nvPr>
            <p:ph type="title"/>
          </p:nvPr>
        </p:nvSpPr>
        <p:spPr>
          <a:xfrm>
            <a:off x="686834" y="1153572"/>
            <a:ext cx="3200400" cy="4461163"/>
          </a:xfrm>
        </p:spPr>
        <p:txBody>
          <a:bodyPr>
            <a:normAutofit/>
          </a:bodyPr>
          <a:lstStyle/>
          <a:p>
            <a:r>
              <a:rPr lang="en-US" b="1">
                <a:solidFill>
                  <a:srgbClr val="FFFFFF"/>
                </a:solidFill>
              </a:rPr>
              <a:t>Project Activities 2</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AE934EA6-8EA5-B541-AEB7-3B8CE5D58DC9}"/>
              </a:ext>
            </a:extLst>
          </p:cNvPr>
          <p:cNvSpPr>
            <a:spLocks noGrp="1"/>
          </p:cNvSpPr>
          <p:nvPr>
            <p:ph idx="1"/>
          </p:nvPr>
        </p:nvSpPr>
        <p:spPr>
          <a:xfrm>
            <a:off x="4447308" y="591344"/>
            <a:ext cx="6906491" cy="5585619"/>
          </a:xfrm>
        </p:spPr>
        <p:txBody>
          <a:bodyPr anchor="ctr">
            <a:normAutofit lnSpcReduction="10000"/>
          </a:bodyPr>
          <a:lstStyle/>
          <a:p>
            <a:pPr marL="0" indent="0">
              <a:buNone/>
            </a:pPr>
            <a:r>
              <a:rPr lang="en-CA" sz="2400" b="1" dirty="0"/>
              <a:t>Workshop #3 Strategic Directions workshop</a:t>
            </a:r>
            <a:r>
              <a:rPr lang="en-CA" sz="2400" dirty="0"/>
              <a:t> – October 13 </a:t>
            </a:r>
          </a:p>
          <a:p>
            <a:r>
              <a:rPr lang="en-CA" sz="2400" dirty="0"/>
              <a:t>What are the broad directions that TCE will follow to address issues AND work towards Vision 2025?</a:t>
            </a:r>
          </a:p>
          <a:p>
            <a:pPr lvl="0"/>
            <a:r>
              <a:rPr lang="en-CA" sz="2400" dirty="0"/>
              <a:t>Who might share our vision and help us in crafting strategic action plans?</a:t>
            </a:r>
          </a:p>
          <a:p>
            <a:pPr marL="0" lvl="0" indent="0">
              <a:buNone/>
            </a:pPr>
            <a:r>
              <a:rPr lang="en-CA" sz="2400" dirty="0"/>
              <a:t>AGM - October 27  Presentation and get feedback </a:t>
            </a:r>
          </a:p>
          <a:p>
            <a:pPr marL="0" indent="0">
              <a:buNone/>
            </a:pPr>
            <a:r>
              <a:rPr lang="en-CA" sz="2400" b="1" u="sng" dirty="0"/>
              <a:t>Action Planning</a:t>
            </a:r>
            <a:endParaRPr lang="en-CA" sz="2400" dirty="0"/>
          </a:p>
          <a:p>
            <a:pPr lvl="0"/>
            <a:r>
              <a:rPr lang="en-CA" sz="2400" dirty="0"/>
              <a:t>Steering Committee meeting (Zoom) – review action planning process, leadership roles and team recruitment</a:t>
            </a:r>
          </a:p>
          <a:p>
            <a:pPr lvl="0"/>
            <a:r>
              <a:rPr lang="en-CA" sz="2400" dirty="0"/>
              <a:t>Action planning meetings (by Zoom 1-2 /team; use structured workbook </a:t>
            </a:r>
          </a:p>
          <a:p>
            <a:pPr lvl="0"/>
            <a:r>
              <a:rPr lang="en-CA" sz="2400" dirty="0"/>
              <a:t>Draft Action plans </a:t>
            </a:r>
          </a:p>
          <a:p>
            <a:pPr lvl="0"/>
            <a:endParaRPr lang="en-CA" sz="2200" b="1" dirty="0"/>
          </a:p>
          <a:p>
            <a:endParaRPr lang="en-US" sz="2200" dirty="0"/>
          </a:p>
        </p:txBody>
      </p:sp>
    </p:spTree>
    <p:extLst>
      <p:ext uri="{BB962C8B-B14F-4D97-AF65-F5344CB8AC3E}">
        <p14:creationId xmlns:p14="http://schemas.microsoft.com/office/powerpoint/2010/main" val="3073816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5BE48E-3C09-CD41-87E7-B9C299D5DEE1}"/>
              </a:ext>
            </a:extLst>
          </p:cNvPr>
          <p:cNvSpPr>
            <a:spLocks noGrp="1"/>
          </p:cNvSpPr>
          <p:nvPr>
            <p:ph type="title"/>
          </p:nvPr>
        </p:nvSpPr>
        <p:spPr>
          <a:xfrm>
            <a:off x="686834" y="1153572"/>
            <a:ext cx="3200400" cy="4461163"/>
          </a:xfrm>
        </p:spPr>
        <p:txBody>
          <a:bodyPr>
            <a:normAutofit/>
          </a:bodyPr>
          <a:lstStyle/>
          <a:p>
            <a:r>
              <a:rPr lang="en-US" b="1">
                <a:solidFill>
                  <a:srgbClr val="FFFFFF"/>
                </a:solidFill>
              </a:rPr>
              <a:t>Project Activities 3</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394FF4D-3AAF-7448-82DE-6DB21F7A9B2F}"/>
              </a:ext>
            </a:extLst>
          </p:cNvPr>
          <p:cNvSpPr>
            <a:spLocks noGrp="1"/>
          </p:cNvSpPr>
          <p:nvPr>
            <p:ph idx="1"/>
          </p:nvPr>
        </p:nvSpPr>
        <p:spPr>
          <a:xfrm>
            <a:off x="4447308" y="591344"/>
            <a:ext cx="6906491" cy="5585619"/>
          </a:xfrm>
        </p:spPr>
        <p:txBody>
          <a:bodyPr anchor="ctr">
            <a:normAutofit/>
          </a:bodyPr>
          <a:lstStyle/>
          <a:p>
            <a:pPr marL="0" indent="0">
              <a:buNone/>
            </a:pPr>
            <a:r>
              <a:rPr lang="en-CA" sz="2400" b="1" dirty="0"/>
              <a:t>Workshop #4 Action Planning - November 18</a:t>
            </a:r>
          </a:p>
          <a:p>
            <a:pPr lvl="0"/>
            <a:r>
              <a:rPr lang="en-CA" sz="2400" b="1" dirty="0"/>
              <a:t>Draft action plans emailed in advance with agenda </a:t>
            </a:r>
          </a:p>
          <a:p>
            <a:pPr lvl="0"/>
            <a:r>
              <a:rPr lang="en-CA" sz="2400" b="1" dirty="0"/>
              <a:t>Brief presentations – feedback and discussion</a:t>
            </a:r>
          </a:p>
          <a:p>
            <a:pPr lvl="0"/>
            <a:r>
              <a:rPr lang="en-CA" sz="2400" b="1" dirty="0"/>
              <a:t>Conversations</a:t>
            </a:r>
          </a:p>
          <a:p>
            <a:pPr lvl="1"/>
            <a:r>
              <a:rPr lang="en-CA" b="1" dirty="0"/>
              <a:t>What’s missing and why?</a:t>
            </a:r>
          </a:p>
          <a:p>
            <a:pPr lvl="1"/>
            <a:r>
              <a:rPr lang="en-CA" b="1" dirty="0"/>
              <a:t>What will TCE have to do well in order to make these action plans work?</a:t>
            </a:r>
          </a:p>
          <a:p>
            <a:pPr marL="0" indent="0">
              <a:buNone/>
            </a:pPr>
            <a:r>
              <a:rPr lang="en-CA" sz="2400" b="1" dirty="0"/>
              <a:t>Document Strategic Plan Report </a:t>
            </a:r>
          </a:p>
          <a:p>
            <a:pPr lvl="0"/>
            <a:r>
              <a:rPr lang="en-CA" sz="2400" b="1" dirty="0"/>
              <a:t>Preparation of Draft Strategic Planning Document </a:t>
            </a:r>
          </a:p>
          <a:p>
            <a:pPr lvl="0"/>
            <a:r>
              <a:rPr lang="en-CA" sz="2400" b="1" dirty="0"/>
              <a:t>Review and revisions by strategic planning Committee </a:t>
            </a:r>
          </a:p>
          <a:p>
            <a:pPr lvl="0"/>
            <a:r>
              <a:rPr lang="en-CA" sz="2400" b="1" dirty="0"/>
              <a:t>Review at Board meeting ( Late November/early December)</a:t>
            </a:r>
            <a:endParaRPr lang="en-US" sz="2400" b="1" dirty="0"/>
          </a:p>
        </p:txBody>
      </p:sp>
    </p:spTree>
    <p:extLst>
      <p:ext uri="{BB962C8B-B14F-4D97-AF65-F5344CB8AC3E}">
        <p14:creationId xmlns:p14="http://schemas.microsoft.com/office/powerpoint/2010/main" val="3644560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1838</Words>
  <Application>Microsoft Office PowerPoint</Application>
  <PresentationFormat>Widescreen</PresentationFormat>
  <Paragraphs>170</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Refreshing TCEs Strategic Plan </vt:lpstr>
      <vt:lpstr>About this Presentation… </vt:lpstr>
      <vt:lpstr>Why Refresh ? </vt:lpstr>
      <vt:lpstr>Why Refresh? Driving Forces </vt:lpstr>
      <vt:lpstr>Why Refresh? Driving Forces -2</vt:lpstr>
      <vt:lpstr>  TCE Strategic Planning - 2021 Project Outcomes (What will success look like?) </vt:lpstr>
      <vt:lpstr>Project Activities Overview  </vt:lpstr>
      <vt:lpstr>Project Activities 2</vt:lpstr>
      <vt:lpstr>Project Activities 3</vt:lpstr>
      <vt:lpstr>TCE-Mission- Vision Framework  </vt:lpstr>
      <vt:lpstr>TCE Vision 2025   What does success look like? </vt:lpstr>
      <vt:lpstr>TCE – Core Values … created with support from Helen Sanderson Associates (HSA)Canada </vt:lpstr>
      <vt:lpstr>  Issues and Big Questions-1 </vt:lpstr>
      <vt:lpstr>Issues and Big Questions-2</vt:lpstr>
      <vt:lpstr>Strategic Directions  2021-2025 </vt:lpstr>
      <vt:lpstr>Strategic Direction#1 Continue to invest and focus on TCE developing as a Person-Centered Organization  </vt:lpstr>
      <vt:lpstr> Strategic Direction # 2  Update Service Delivery/Business Model to respond to Community Needs and Trends  </vt:lpstr>
      <vt:lpstr>Strategic Direction #3  Build HR Capacity to support PC work and to create a “leaderful organization” </vt:lpstr>
      <vt:lpstr> Strategic Direction #4  Increase availability of suitable, affordable and sustainable housing via asset management and collaboration  </vt:lpstr>
      <vt:lpstr>Strategic Direction #5  Build Relationships and sustainability through Collaboration  </vt:lpstr>
      <vt:lpstr>Strategic Direction #6  Create greater community support and engagement through Promotion and Resource Development  </vt:lpstr>
      <vt:lpstr> The ” home stretch” – action planning and project completion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Coxon</dc:creator>
  <cp:lastModifiedBy>Karen Belyea</cp:lastModifiedBy>
  <cp:revision>14</cp:revision>
  <dcterms:created xsi:type="dcterms:W3CDTF">2021-10-22T13:52:29Z</dcterms:created>
  <dcterms:modified xsi:type="dcterms:W3CDTF">2021-10-27T19:54:04Z</dcterms:modified>
</cp:coreProperties>
</file>